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6" r:id="rId1"/>
  </p:sldMasterIdLst>
  <p:sldIdLst>
    <p:sldId id="256" r:id="rId2"/>
    <p:sldId id="270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82" r:id="rId15"/>
    <p:sldId id="283" r:id="rId16"/>
    <p:sldId id="284" r:id="rId17"/>
    <p:sldId id="285" r:id="rId18"/>
    <p:sldId id="286" r:id="rId19"/>
    <p:sldId id="287" r:id="rId20"/>
    <p:sldId id="288" r:id="rId21"/>
    <p:sldId id="289" r:id="rId22"/>
    <p:sldId id="290" r:id="rId23"/>
    <p:sldId id="291" r:id="rId24"/>
    <p:sldId id="292" r:id="rId25"/>
    <p:sldId id="293" r:id="rId26"/>
    <p:sldId id="294" r:id="rId27"/>
    <p:sldId id="296" r:id="rId28"/>
    <p:sldId id="297" r:id="rId29"/>
    <p:sldId id="298" r:id="rId30"/>
    <p:sldId id="299" r:id="rId31"/>
    <p:sldId id="300" r:id="rId32"/>
    <p:sldId id="301" r:id="rId33"/>
    <p:sldId id="302" r:id="rId34"/>
    <p:sldId id="303" r:id="rId35"/>
    <p:sldId id="304" r:id="rId36"/>
    <p:sldId id="305" r:id="rId37"/>
    <p:sldId id="306" r:id="rId38"/>
    <p:sldId id="323" r:id="rId39"/>
    <p:sldId id="325" r:id="rId40"/>
    <p:sldId id="317" r:id="rId41"/>
    <p:sldId id="318" r:id="rId42"/>
    <p:sldId id="326" r:id="rId43"/>
    <p:sldId id="327" r:id="rId44"/>
    <p:sldId id="320" r:id="rId45"/>
    <p:sldId id="321" r:id="rId46"/>
    <p:sldId id="322" r:id="rId4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CC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D7B26C5-4107-4FEC-AEDC-1716B250A1EF}" styleName="Styl Světlá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E9639D4-E3E2-4D34-9284-5A2195B3D0D7}" styleName="Styl Světlá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228" autoAdjust="0"/>
    <p:restoredTop sz="94576" autoAdjust="0"/>
  </p:normalViewPr>
  <p:slideViewPr>
    <p:cSldViewPr>
      <p:cViewPr varScale="1">
        <p:scale>
          <a:sx n="86" d="100"/>
          <a:sy n="86" d="100"/>
        </p:scale>
        <p:origin x="-151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C57AE5E-2209-4B86-B08A-B398F512C504}" type="datetimeFigureOut">
              <a:rPr lang="cs-CZ" smtClean="0"/>
              <a:pPr>
                <a:defRPr/>
              </a:pPr>
              <a:t>20.3.2011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83791F-A485-418A-8068-0BE033941AD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9CEAC0F-E68D-41DA-BDCE-131FAC8DF056}" type="datetimeFigureOut">
              <a:rPr lang="cs-CZ" smtClean="0"/>
              <a:pPr>
                <a:defRPr/>
              </a:pPr>
              <a:t>20.3.2011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0DAE8C-F41B-4A52-AE10-16EDD858993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16BA6BE-DAF1-4B08-B52B-F2E08007A801}" type="datetimeFigureOut">
              <a:rPr lang="cs-CZ" smtClean="0"/>
              <a:pPr>
                <a:defRPr/>
              </a:pPr>
              <a:t>20.3.2011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C564172-EC81-4ECD-8030-3D4E1D48E9F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3ED7C1F-90F9-4382-A67A-813658302856}" type="datetimeFigureOut">
              <a:rPr lang="cs-CZ" smtClean="0"/>
              <a:pPr>
                <a:defRPr/>
              </a:pPr>
              <a:t>20.3.2011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41F185F-0B9E-4125-B499-9BFB38BCFD4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ADE7B86-0722-4198-9285-2D9BAC291ACD}" type="datetimeFigureOut">
              <a:rPr lang="cs-CZ" smtClean="0"/>
              <a:pPr>
                <a:defRPr/>
              </a:pPr>
              <a:t>20.3.2011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9B0A8E-5503-4433-85D3-6CDDC5275EE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5861DA1-F964-474B-8592-2777EDD3DCD5}" type="datetimeFigureOut">
              <a:rPr lang="cs-CZ" smtClean="0"/>
              <a:pPr>
                <a:defRPr/>
              </a:pPr>
              <a:t>20.3.2011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D27BF97-57DB-45B1-A2F0-626128444C6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86BBC7B-D134-477B-95C1-B709E7D99D68}" type="datetimeFigureOut">
              <a:rPr lang="cs-CZ" smtClean="0"/>
              <a:pPr>
                <a:defRPr/>
              </a:pPr>
              <a:t>20.3.2011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773D6F-A78F-4C72-BFB5-279C88C9FB5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C413329-528C-4B5C-A7C6-37133A44D3E8}" type="datetimeFigureOut">
              <a:rPr lang="cs-CZ" smtClean="0"/>
              <a:pPr>
                <a:defRPr/>
              </a:pPr>
              <a:t>20.3.2011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95C0379-4685-4977-9D1B-C9DE671D61E6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F42C402-3FB4-4274-98A3-2FCE2EBCBA58}" type="datetimeFigureOut">
              <a:rPr lang="cs-CZ" smtClean="0"/>
              <a:pPr>
                <a:defRPr/>
              </a:pPr>
              <a:t>20.3.2011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7CF507-5101-4207-986F-520473C94E2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2B5BAA3-A35D-496C-960A-96FFF4E9B5F0}" type="datetimeFigureOut">
              <a:rPr lang="cs-CZ" smtClean="0"/>
              <a:pPr>
                <a:defRPr/>
              </a:pPr>
              <a:t>20.3.2011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6E77B2-C013-4D93-A88E-11EAFE2F48D6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F8991BC-A48D-4188-A6C8-BED0BC53A217}" type="datetimeFigureOut">
              <a:rPr lang="cs-CZ" smtClean="0"/>
              <a:pPr>
                <a:defRPr/>
              </a:pPr>
              <a:t>20.3.2011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42FFC5E-9EC9-4C87-B3EB-07419B5B750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8C2E50E0-EE71-4E68-A9B1-2C7104D82EB4}" type="datetimeFigureOut">
              <a:rPr lang="cs-CZ" smtClean="0"/>
              <a:pPr>
                <a:defRPr/>
              </a:pPr>
              <a:t>20.3.2011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8B2A2F68-1DDA-4046-9EBC-F8CF371983E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571500" y="1357313"/>
            <a:ext cx="7772400" cy="1470025"/>
          </a:xfrm>
        </p:spPr>
        <p:txBody>
          <a:bodyPr/>
          <a:lstStyle/>
          <a:p>
            <a:r>
              <a:rPr lang="cs-CZ" dirty="0" smtClean="0"/>
              <a:t>SKATING SYSTÉM</a:t>
            </a:r>
          </a:p>
        </p:txBody>
      </p:sp>
      <p:sp>
        <p:nvSpPr>
          <p:cNvPr id="2051" name="Podnadpis 2"/>
          <p:cNvSpPr>
            <a:spLocks noGrp="1"/>
          </p:cNvSpPr>
          <p:nvPr>
            <p:ph type="subTitle" idx="1"/>
          </p:nvPr>
        </p:nvSpPr>
        <p:spPr>
          <a:xfrm>
            <a:off x="1428728" y="2857496"/>
            <a:ext cx="6400800" cy="3643312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Rozbor hodnocení </a:t>
            </a:r>
            <a:r>
              <a:rPr lang="cs-CZ" dirty="0" err="1" smtClean="0">
                <a:solidFill>
                  <a:srgbClr val="FF0000"/>
                </a:solidFill>
              </a:rPr>
              <a:t>skating</a:t>
            </a:r>
            <a:r>
              <a:rPr lang="cs-CZ" dirty="0" smtClean="0">
                <a:solidFill>
                  <a:srgbClr val="FF0000"/>
                </a:solidFill>
              </a:rPr>
              <a:t> systémem</a:t>
            </a:r>
          </a:p>
          <a:p>
            <a:endParaRPr lang="cs-CZ" dirty="0">
              <a:solidFill>
                <a:srgbClr val="FF0000"/>
              </a:solidFill>
            </a:endParaRPr>
          </a:p>
          <a:p>
            <a:r>
              <a:rPr lang="cs-CZ" sz="2400" dirty="0" smtClean="0">
                <a:solidFill>
                  <a:srgbClr val="FF0000"/>
                </a:solidFill>
              </a:rPr>
              <a:t>Pokusím se Vám vysvětlit na následující ukázce, jak tento systém hodnocení, který se používá na tanečních soutěžích funguje. </a:t>
            </a:r>
            <a:br>
              <a:rPr lang="cs-CZ" sz="2400" dirty="0" smtClean="0">
                <a:solidFill>
                  <a:srgbClr val="FF0000"/>
                </a:solidFill>
              </a:rPr>
            </a:br>
            <a:r>
              <a:rPr lang="cs-CZ" sz="2400" dirty="0" smtClean="0">
                <a:solidFill>
                  <a:srgbClr val="FF0000"/>
                </a:solidFill>
              </a:rPr>
              <a:t>Po prostudování budete  s přehledem rozumět systému vyhodnocení </a:t>
            </a:r>
            <a:r>
              <a:rPr lang="cs-CZ" sz="2400" smtClean="0">
                <a:solidFill>
                  <a:srgbClr val="FF0000"/>
                </a:solidFill>
              </a:rPr>
              <a:t>a </a:t>
            </a:r>
            <a:r>
              <a:rPr lang="cs-CZ" sz="2400" smtClean="0">
                <a:solidFill>
                  <a:srgbClr val="FF0000"/>
                </a:solidFill>
              </a:rPr>
              <a:t>umístění</a:t>
            </a:r>
            <a:r>
              <a:rPr lang="cs-CZ" sz="2400" dirty="0" smtClean="0">
                <a:solidFill>
                  <a:srgbClr val="FF0000"/>
                </a:solidFill>
              </a:rPr>
              <a:t>.</a:t>
            </a:r>
          </a:p>
          <a:p>
            <a:endParaRPr lang="cs-CZ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14313" y="1643063"/>
          <a:ext cx="8715436" cy="392908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43272"/>
                <a:gridCol w="1928826"/>
                <a:gridCol w="642942"/>
                <a:gridCol w="3000396"/>
              </a:tblGrid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/>
                        <a:t>Super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1 </a:t>
                      </a:r>
                      <a:r>
                        <a:rPr lang="cs-CZ" sz="1800" b="1" i="0" u="none" strike="noStrike" dirty="0" err="1" smtClean="0">
                          <a:solidFill>
                            <a:srgbClr val="FF0000"/>
                          </a:solidFill>
                          <a:latin typeface="Calibri"/>
                        </a:rPr>
                        <a:t>1</a:t>
                      </a:r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cs-CZ" sz="1800" b="1" i="0" u="none" strike="noStrike" dirty="0" smtClean="0">
                          <a:solidFill>
                            <a:srgbClr val="00B050"/>
                          </a:solidFill>
                          <a:latin typeface="Calibri"/>
                        </a:rPr>
                        <a:t>2</a:t>
                      </a:r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cs-CZ" sz="1800" b="1" i="0" u="none" strike="noStrike" dirty="0" smtClean="0">
                          <a:solidFill>
                            <a:srgbClr val="00B0F0"/>
                          </a:solidFill>
                          <a:latin typeface="Calibri"/>
                        </a:rPr>
                        <a:t>3 </a:t>
                      </a:r>
                      <a:r>
                        <a:rPr lang="cs-CZ" sz="1800" b="1" i="0" u="none" strike="noStrike" dirty="0" err="1" smtClean="0">
                          <a:solidFill>
                            <a:srgbClr val="00B0F0"/>
                          </a:solidFill>
                          <a:latin typeface="Calibri"/>
                        </a:rPr>
                        <a:t>3</a:t>
                      </a:r>
                      <a:r>
                        <a:rPr lang="cs-CZ" sz="1800" b="1" i="0" u="none" strike="noStrike" dirty="0" smtClean="0">
                          <a:solidFill>
                            <a:srgbClr val="00B0F0"/>
                          </a:solidFill>
                          <a:latin typeface="Calibri"/>
                        </a:rPr>
                        <a:t> </a:t>
                      </a:r>
                      <a:r>
                        <a:rPr lang="cs-CZ" sz="1800" b="1" i="0" u="none" strike="noStrike" dirty="0" err="1" smtClean="0">
                          <a:solidFill>
                            <a:srgbClr val="00B0F0"/>
                          </a:solidFill>
                          <a:latin typeface="Calibri"/>
                        </a:rPr>
                        <a:t>3</a:t>
                      </a:r>
                      <a:r>
                        <a:rPr lang="cs-CZ" sz="1800" b="1" i="0" u="none" strike="noStrike" dirty="0" smtClean="0">
                          <a:solidFill>
                            <a:srgbClr val="00B0F0"/>
                          </a:solidFill>
                          <a:latin typeface="Calibri"/>
                        </a:rPr>
                        <a:t> </a:t>
                      </a:r>
                      <a:r>
                        <a:rPr lang="cs-CZ" sz="1800" b="1" i="0" u="none" strike="noStrike" dirty="0" smtClean="0">
                          <a:solidFill>
                            <a:srgbClr val="7030A0"/>
                          </a:solidFill>
                          <a:latin typeface="Calibri"/>
                        </a:rPr>
                        <a:t>4 </a:t>
                      </a:r>
                      <a:r>
                        <a:rPr lang="cs-CZ" sz="1800" b="1" i="0" u="none" strike="noStrike" dirty="0" err="1" smtClean="0">
                          <a:solidFill>
                            <a:srgbClr val="7030A0"/>
                          </a:solidFill>
                          <a:latin typeface="Calibri"/>
                        </a:rPr>
                        <a:t>4</a:t>
                      </a:r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cs-CZ" sz="1800" b="1" i="0" u="none" strike="noStrike" dirty="0" smtClean="0">
                          <a:solidFill>
                            <a:srgbClr val="FFC000"/>
                          </a:solidFill>
                          <a:latin typeface="Calibri"/>
                        </a:rPr>
                        <a:t>5 </a:t>
                      </a:r>
                      <a:r>
                        <a:rPr lang="cs-CZ" sz="1800" b="1" i="0" u="none" strike="noStrike" dirty="0" err="1" smtClean="0">
                          <a:solidFill>
                            <a:srgbClr val="FFC000"/>
                          </a:solidFill>
                          <a:latin typeface="Calibri"/>
                        </a:rPr>
                        <a:t>5</a:t>
                      </a:r>
                      <a:r>
                        <a:rPr lang="cs-CZ" sz="1800" b="1" i="0" u="none" strike="noStrike" dirty="0" smtClean="0">
                          <a:solidFill>
                            <a:srgbClr val="FFC000"/>
                          </a:solidFill>
                          <a:latin typeface="Calibri"/>
                        </a:rPr>
                        <a:t> </a:t>
                      </a:r>
                      <a:r>
                        <a:rPr lang="cs-CZ" sz="1800" b="1" i="0" u="none" strike="noStrike" dirty="0" err="1" smtClean="0">
                          <a:solidFill>
                            <a:srgbClr val="FFC000"/>
                          </a:solidFill>
                          <a:latin typeface="Calibri"/>
                        </a:rPr>
                        <a:t>5</a:t>
                      </a:r>
                      <a:endParaRPr lang="cs-CZ" sz="1800" b="1" i="0" u="none" strike="noStrike" dirty="0">
                        <a:solidFill>
                          <a:srgbClr val="FFC000"/>
                        </a:solidFill>
                        <a:latin typeface="Calibri"/>
                      </a:endParaRPr>
                    </a:p>
                  </a:txBody>
                  <a:tcPr marL="9525" marR="9525" marT="9525" marB="0" anchor="ctr" anchorCtr="1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2615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Poreotix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B050"/>
                          </a:solidFill>
                          <a:latin typeface="Calibri"/>
                        </a:rPr>
                        <a:t>2 </a:t>
                      </a:r>
                      <a:r>
                        <a:rPr lang="cs-CZ" sz="1800" b="1" i="0" u="none" strike="noStrike" dirty="0" err="1" smtClean="0">
                          <a:solidFill>
                            <a:srgbClr val="00B050"/>
                          </a:solidFill>
                          <a:latin typeface="Calibri"/>
                        </a:rPr>
                        <a:t>2</a:t>
                      </a:r>
                      <a:r>
                        <a:rPr lang="cs-CZ" sz="1800" b="1" i="0" u="none" strike="noStrike" dirty="0" smtClean="0">
                          <a:solidFill>
                            <a:srgbClr val="00B050"/>
                          </a:solidFill>
                          <a:latin typeface="Calibri"/>
                        </a:rPr>
                        <a:t> </a:t>
                      </a:r>
                      <a:r>
                        <a:rPr lang="cs-CZ" sz="1800" b="1" i="0" u="none" strike="noStrike" dirty="0" smtClean="0">
                          <a:solidFill>
                            <a:srgbClr val="7030A0"/>
                          </a:solidFill>
                          <a:latin typeface="Calibri"/>
                        </a:rPr>
                        <a:t>3 </a:t>
                      </a:r>
                      <a:r>
                        <a:rPr lang="cs-CZ" sz="1800" b="1" i="0" u="none" strike="noStrike" dirty="0" err="1" smtClean="0">
                          <a:solidFill>
                            <a:srgbClr val="00B0F0"/>
                          </a:solidFill>
                          <a:latin typeface="Calibri"/>
                        </a:rPr>
                        <a:t>3</a:t>
                      </a:r>
                      <a:r>
                        <a:rPr lang="cs-CZ" sz="1800" b="1" i="0" u="none" strike="noStrike" dirty="0" smtClean="0">
                          <a:solidFill>
                            <a:srgbClr val="00B0F0"/>
                          </a:solidFill>
                          <a:latin typeface="Calibri"/>
                        </a:rPr>
                        <a:t> 3 </a:t>
                      </a:r>
                      <a:r>
                        <a:rPr lang="cs-CZ" sz="1800" b="1" i="0" u="none" strike="noStrike" dirty="0" err="1" smtClean="0">
                          <a:solidFill>
                            <a:srgbClr val="00B0F0"/>
                          </a:solidFill>
                          <a:latin typeface="Calibri"/>
                        </a:rPr>
                        <a:t>3</a:t>
                      </a:r>
                      <a:r>
                        <a:rPr lang="cs-CZ" sz="1800" b="1" i="0" u="none" strike="noStrike" dirty="0" smtClean="0">
                          <a:solidFill>
                            <a:srgbClr val="00B0F0"/>
                          </a:solidFill>
                          <a:latin typeface="Calibri"/>
                        </a:rPr>
                        <a:t> </a:t>
                      </a:r>
                      <a:r>
                        <a:rPr lang="cs-CZ" sz="1800" b="1" i="0" u="none" strike="noStrike" dirty="0" smtClean="0">
                          <a:solidFill>
                            <a:srgbClr val="7030A0"/>
                          </a:solidFill>
                          <a:latin typeface="Calibri"/>
                        </a:rPr>
                        <a:t>4</a:t>
                      </a:r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cs-CZ" sz="1800" b="1" i="0" u="none" strike="noStrike" dirty="0" smtClean="0">
                          <a:solidFill>
                            <a:srgbClr val="FFC000"/>
                          </a:solidFill>
                          <a:latin typeface="Calibri"/>
                        </a:rPr>
                        <a:t>5 </a:t>
                      </a:r>
                      <a:r>
                        <a:rPr lang="cs-CZ" sz="1800" b="1" i="0" u="none" strike="noStrike" dirty="0" err="1" smtClean="0">
                          <a:solidFill>
                            <a:srgbClr val="FFC000"/>
                          </a:solidFill>
                          <a:latin typeface="Calibri"/>
                        </a:rPr>
                        <a:t>5</a:t>
                      </a:r>
                      <a:r>
                        <a:rPr lang="cs-CZ" sz="1800" b="1" i="0" u="none" strike="noStrike" dirty="0" smtClean="0">
                          <a:solidFill>
                            <a:srgbClr val="FFC000"/>
                          </a:solidFill>
                          <a:latin typeface="Calibri"/>
                        </a:rPr>
                        <a:t> </a:t>
                      </a:r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6 </a:t>
                      </a:r>
                      <a:r>
                        <a:rPr lang="cs-CZ" sz="1800" b="1" i="0" u="none" strike="noStrike" dirty="0" err="1" smtClean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 anchorCtr="1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6058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JabbaWockeeZ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1 </a:t>
                      </a:r>
                      <a:r>
                        <a:rPr lang="cs-CZ" sz="1800" b="1" i="0" u="none" strike="noStrike" dirty="0" err="1" smtClean="0">
                          <a:solidFill>
                            <a:srgbClr val="FF0000"/>
                          </a:solidFill>
                          <a:latin typeface="Calibri"/>
                        </a:rPr>
                        <a:t>1</a:t>
                      </a:r>
                      <a:r>
                        <a:rPr lang="cs-CZ" sz="1800" b="1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 </a:t>
                      </a:r>
                      <a:r>
                        <a:rPr lang="cs-CZ" sz="1800" b="1" i="0" u="none" strike="noStrike" dirty="0" err="1" smtClean="0">
                          <a:solidFill>
                            <a:srgbClr val="FF0000"/>
                          </a:solidFill>
                          <a:latin typeface="Calibri"/>
                        </a:rPr>
                        <a:t>1</a:t>
                      </a:r>
                      <a:r>
                        <a:rPr lang="cs-CZ" sz="1800" b="1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 </a:t>
                      </a:r>
                      <a:r>
                        <a:rPr lang="cs-CZ" sz="1800" b="1" i="0" u="none" strike="noStrike" dirty="0" err="1" smtClean="0">
                          <a:solidFill>
                            <a:srgbClr val="FF0000"/>
                          </a:solidFill>
                          <a:latin typeface="Calibri"/>
                        </a:rPr>
                        <a:t>1</a:t>
                      </a:r>
                      <a:r>
                        <a:rPr lang="cs-CZ" sz="1800" b="1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 </a:t>
                      </a:r>
                      <a:r>
                        <a:rPr lang="cs-CZ" sz="1800" b="1" i="0" u="none" strike="noStrike" dirty="0" smtClean="0">
                          <a:solidFill>
                            <a:srgbClr val="00B050"/>
                          </a:solidFill>
                          <a:latin typeface="Calibri"/>
                        </a:rPr>
                        <a:t>2</a:t>
                      </a:r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cs-CZ" sz="1800" b="1" i="0" u="none" strike="noStrike" dirty="0" smtClean="0">
                          <a:solidFill>
                            <a:srgbClr val="00B0F0"/>
                          </a:solidFill>
                          <a:latin typeface="Calibri"/>
                        </a:rPr>
                        <a:t>3</a:t>
                      </a:r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cs-CZ" sz="1800" b="1" i="0" u="none" strike="noStrike" dirty="0" smtClean="0">
                          <a:solidFill>
                            <a:srgbClr val="7030A0"/>
                          </a:solidFill>
                          <a:latin typeface="Calibri"/>
                        </a:rPr>
                        <a:t>4 </a:t>
                      </a:r>
                      <a:r>
                        <a:rPr lang="cs-CZ" sz="1800" b="1" i="0" u="none" strike="noStrike" dirty="0" err="1" smtClean="0">
                          <a:solidFill>
                            <a:srgbClr val="7030A0"/>
                          </a:solidFill>
                          <a:latin typeface="Calibri"/>
                        </a:rPr>
                        <a:t>4</a:t>
                      </a:r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cs-CZ" sz="1800" b="1" i="0" u="none" strike="noStrike" dirty="0" smtClean="0">
                          <a:solidFill>
                            <a:srgbClr val="FFC000"/>
                          </a:solidFill>
                          <a:latin typeface="Calibri"/>
                        </a:rPr>
                        <a:t>5 </a:t>
                      </a:r>
                      <a:r>
                        <a:rPr lang="cs-CZ" sz="1800" b="1" i="0" u="none" strike="noStrike" dirty="0" err="1" smtClean="0">
                          <a:solidFill>
                            <a:srgbClr val="FFC000"/>
                          </a:solidFill>
                          <a:latin typeface="Calibri"/>
                        </a:rPr>
                        <a:t>5</a:t>
                      </a:r>
                      <a:r>
                        <a:rPr lang="cs-CZ" sz="1800" b="1" i="0" u="none" strike="noStrike" dirty="0" smtClean="0">
                          <a:solidFill>
                            <a:srgbClr val="FFC000"/>
                          </a:solidFill>
                          <a:latin typeface="Calibri"/>
                        </a:rPr>
                        <a:t> </a:t>
                      </a:r>
                      <a:r>
                        <a:rPr lang="cs-CZ" sz="1800" b="1" i="0" u="none" strike="noStrike" dirty="0" err="1" smtClean="0">
                          <a:solidFill>
                            <a:srgbClr val="FFC000"/>
                          </a:solidFill>
                          <a:latin typeface="Calibri"/>
                        </a:rPr>
                        <a:t>5</a:t>
                      </a:r>
                      <a:endParaRPr lang="cs-CZ" sz="1800" b="1" i="0" u="none" strike="noStrike" dirty="0">
                        <a:solidFill>
                          <a:srgbClr val="FFC000"/>
                        </a:solidFill>
                        <a:latin typeface="Calibri"/>
                      </a:endParaRPr>
                    </a:p>
                  </a:txBody>
                  <a:tcPr marL="9525" marR="9525" marT="9525" marB="0" anchor="ctr" anchorCtr="1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We</a:t>
                      </a:r>
                      <a:r>
                        <a:rPr lang="cs-CZ" sz="1600" dirty="0" smtClean="0"/>
                        <a:t> Are </a:t>
                      </a:r>
                      <a:r>
                        <a:rPr lang="cs-CZ" sz="1600" dirty="0" err="1" smtClean="0"/>
                        <a:t>Hereos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B050"/>
                          </a:solidFill>
                          <a:latin typeface="Calibri"/>
                        </a:rPr>
                        <a:t>2 </a:t>
                      </a:r>
                      <a:r>
                        <a:rPr lang="cs-CZ" sz="1800" b="1" i="0" u="none" strike="noStrike" dirty="0" err="1" smtClean="0">
                          <a:solidFill>
                            <a:srgbClr val="00B050"/>
                          </a:solidFill>
                          <a:latin typeface="Calibri"/>
                        </a:rPr>
                        <a:t>2</a:t>
                      </a:r>
                      <a:r>
                        <a:rPr lang="cs-CZ" sz="1800" b="1" i="0" u="none" strike="noStrike" dirty="0" smtClean="0">
                          <a:solidFill>
                            <a:srgbClr val="00B050"/>
                          </a:solidFill>
                          <a:latin typeface="Calibri"/>
                        </a:rPr>
                        <a:t> </a:t>
                      </a:r>
                      <a:r>
                        <a:rPr lang="cs-CZ" sz="1800" b="1" i="0" u="none" strike="noStrike" dirty="0" smtClean="0">
                          <a:solidFill>
                            <a:srgbClr val="00B0F0"/>
                          </a:solidFill>
                          <a:latin typeface="Calibri"/>
                        </a:rPr>
                        <a:t>3 </a:t>
                      </a:r>
                      <a:r>
                        <a:rPr lang="cs-CZ" sz="1800" b="1" i="0" u="none" strike="noStrike" dirty="0" err="1" smtClean="0">
                          <a:solidFill>
                            <a:srgbClr val="00B0F0"/>
                          </a:solidFill>
                          <a:latin typeface="Calibri"/>
                        </a:rPr>
                        <a:t>3</a:t>
                      </a:r>
                      <a:r>
                        <a:rPr lang="cs-CZ" sz="1800" b="1" i="0" u="none" strike="noStrike" dirty="0" smtClean="0">
                          <a:solidFill>
                            <a:srgbClr val="7030A0"/>
                          </a:solidFill>
                          <a:latin typeface="Calibri"/>
                        </a:rPr>
                        <a:t> 4 </a:t>
                      </a:r>
                      <a:r>
                        <a:rPr lang="cs-CZ" sz="1800" b="1" i="0" u="none" strike="noStrike" dirty="0" err="1" smtClean="0">
                          <a:solidFill>
                            <a:srgbClr val="7030A0"/>
                          </a:solidFill>
                          <a:latin typeface="Calibri"/>
                        </a:rPr>
                        <a:t>4</a:t>
                      </a:r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cs-CZ" sz="1800" b="1" i="0" u="none" strike="noStrike" dirty="0" smtClean="0">
                          <a:solidFill>
                            <a:srgbClr val="FFC000"/>
                          </a:solidFill>
                          <a:latin typeface="Calibri"/>
                        </a:rPr>
                        <a:t>5</a:t>
                      </a:r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6 </a:t>
                      </a:r>
                      <a:r>
                        <a:rPr lang="cs-CZ" sz="1800" b="1" i="0" u="none" strike="noStrike" dirty="0" err="1" smtClean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cs-CZ" sz="1800" b="1" i="0" u="none" strike="noStrike" dirty="0" err="1" smtClean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cs-CZ" sz="1800" b="1" i="0" u="none" strike="noStrike" dirty="0" err="1" smtClean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 anchorCtr="1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/>
                </a:tc>
              </a:tr>
              <a:tr h="64982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/>
                        <a:t>HDC Praha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1 </a:t>
                      </a:r>
                      <a:r>
                        <a:rPr lang="cs-CZ" sz="1800" b="1" i="0" u="none" strike="noStrike" dirty="0" err="1" smtClean="0">
                          <a:solidFill>
                            <a:srgbClr val="FF0000"/>
                          </a:solidFill>
                          <a:latin typeface="Calibri"/>
                        </a:rPr>
                        <a:t>1</a:t>
                      </a:r>
                      <a:r>
                        <a:rPr lang="cs-CZ" sz="1800" b="1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 </a:t>
                      </a:r>
                      <a:r>
                        <a:rPr lang="cs-CZ" sz="1800" b="1" i="0" u="none" strike="noStrike" dirty="0" err="1" smtClean="0">
                          <a:solidFill>
                            <a:srgbClr val="FF0000"/>
                          </a:solidFill>
                          <a:latin typeface="Calibri"/>
                        </a:rPr>
                        <a:t>1</a:t>
                      </a:r>
                      <a:r>
                        <a:rPr lang="cs-CZ" sz="1800" b="1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 </a:t>
                      </a:r>
                      <a:r>
                        <a:rPr lang="cs-CZ" sz="1800" b="1" i="0" u="none" strike="noStrike" dirty="0" smtClean="0">
                          <a:solidFill>
                            <a:srgbClr val="00B050"/>
                          </a:solidFill>
                          <a:latin typeface="Calibri"/>
                        </a:rPr>
                        <a:t>2 </a:t>
                      </a:r>
                      <a:r>
                        <a:rPr lang="cs-CZ" sz="1800" b="1" i="0" u="none" strike="noStrike" dirty="0" err="1" smtClean="0">
                          <a:solidFill>
                            <a:srgbClr val="00B050"/>
                          </a:solidFill>
                          <a:latin typeface="Calibri"/>
                        </a:rPr>
                        <a:t>2</a:t>
                      </a:r>
                      <a:r>
                        <a:rPr lang="cs-CZ" sz="1800" b="1" i="0" u="none" strike="noStrike" dirty="0" smtClean="0">
                          <a:solidFill>
                            <a:srgbClr val="00B050"/>
                          </a:solidFill>
                          <a:latin typeface="Calibri"/>
                        </a:rPr>
                        <a:t> </a:t>
                      </a:r>
                      <a:r>
                        <a:rPr lang="cs-CZ" sz="1800" b="1" i="0" u="none" strike="noStrike" dirty="0" err="1" smtClean="0">
                          <a:solidFill>
                            <a:srgbClr val="00B050"/>
                          </a:solidFill>
                          <a:latin typeface="Calibri"/>
                        </a:rPr>
                        <a:t>2</a:t>
                      </a:r>
                      <a:r>
                        <a:rPr lang="cs-CZ" sz="1800" b="1" i="0" u="none" strike="noStrike" dirty="0" smtClean="0">
                          <a:solidFill>
                            <a:srgbClr val="00B050"/>
                          </a:solidFill>
                          <a:latin typeface="Calibri"/>
                        </a:rPr>
                        <a:t> </a:t>
                      </a:r>
                      <a:r>
                        <a:rPr lang="cs-CZ" sz="1800" b="1" i="0" u="none" strike="noStrike" dirty="0" smtClean="0">
                          <a:solidFill>
                            <a:srgbClr val="00B0F0"/>
                          </a:solidFill>
                          <a:latin typeface="Calibri"/>
                        </a:rPr>
                        <a:t>3</a:t>
                      </a:r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cs-CZ" sz="1800" b="1" i="0" u="none" strike="noStrike" dirty="0" smtClean="0">
                          <a:solidFill>
                            <a:srgbClr val="7030A0"/>
                          </a:solidFill>
                          <a:latin typeface="Calibri"/>
                        </a:rPr>
                        <a:t>4 </a:t>
                      </a:r>
                      <a:r>
                        <a:rPr lang="cs-CZ" sz="1800" b="1" i="0" u="none" strike="noStrike" dirty="0" err="1" smtClean="0">
                          <a:solidFill>
                            <a:srgbClr val="7030A0"/>
                          </a:solidFill>
                          <a:latin typeface="Calibri"/>
                        </a:rPr>
                        <a:t>4</a:t>
                      </a:r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cs-CZ" sz="1800" b="1" i="0" u="none" strike="noStrike" dirty="0" smtClean="0">
                          <a:solidFill>
                            <a:srgbClr val="FFC000"/>
                          </a:solidFill>
                          <a:latin typeface="Calibri"/>
                        </a:rPr>
                        <a:t>5</a:t>
                      </a:r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6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 anchorCtr="1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/>
                </a:tc>
              </a:tr>
              <a:tr h="593882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Quest</a:t>
                      </a:r>
                      <a:r>
                        <a:rPr lang="cs-CZ" sz="1600" dirty="0" smtClean="0"/>
                        <a:t>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1 </a:t>
                      </a:r>
                      <a:r>
                        <a:rPr lang="cs-CZ" sz="1800" b="1" i="0" u="none" strike="noStrike" dirty="0" err="1" smtClean="0">
                          <a:solidFill>
                            <a:srgbClr val="FF0000"/>
                          </a:solidFill>
                          <a:latin typeface="Calibri"/>
                        </a:rPr>
                        <a:t>1</a:t>
                      </a:r>
                      <a:r>
                        <a:rPr lang="cs-CZ" sz="1800" b="1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 </a:t>
                      </a:r>
                      <a:r>
                        <a:rPr lang="cs-CZ" sz="1800" b="1" i="0" u="none" strike="noStrike" dirty="0" smtClean="0">
                          <a:solidFill>
                            <a:srgbClr val="00B050"/>
                          </a:solidFill>
                          <a:latin typeface="Calibri"/>
                        </a:rPr>
                        <a:t>2 </a:t>
                      </a:r>
                      <a:r>
                        <a:rPr lang="cs-CZ" sz="1800" b="1" i="0" u="none" strike="noStrike" dirty="0" err="1" smtClean="0">
                          <a:solidFill>
                            <a:srgbClr val="00B050"/>
                          </a:solidFill>
                          <a:latin typeface="Calibri"/>
                        </a:rPr>
                        <a:t>2</a:t>
                      </a:r>
                      <a:r>
                        <a:rPr lang="cs-CZ" sz="1800" b="1" i="0" u="none" strike="noStrike" dirty="0" smtClean="0">
                          <a:solidFill>
                            <a:srgbClr val="00B050"/>
                          </a:solidFill>
                          <a:latin typeface="Calibri"/>
                        </a:rPr>
                        <a:t> </a:t>
                      </a:r>
                      <a:r>
                        <a:rPr lang="cs-CZ" sz="1800" b="1" i="0" u="none" strike="noStrike" dirty="0" smtClean="0">
                          <a:solidFill>
                            <a:srgbClr val="7030A0"/>
                          </a:solidFill>
                          <a:latin typeface="Calibri"/>
                        </a:rPr>
                        <a:t>4 </a:t>
                      </a:r>
                      <a:r>
                        <a:rPr lang="cs-CZ" sz="1800" b="1" i="0" u="none" strike="noStrike" dirty="0" err="1" smtClean="0">
                          <a:solidFill>
                            <a:srgbClr val="7030A0"/>
                          </a:solidFill>
                          <a:latin typeface="Calibri"/>
                        </a:rPr>
                        <a:t>4</a:t>
                      </a:r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cs-CZ" sz="1800" b="1" i="0" u="none" strike="noStrike" dirty="0" smtClean="0">
                          <a:solidFill>
                            <a:srgbClr val="FFC000"/>
                          </a:solidFill>
                          <a:latin typeface="Calibri"/>
                        </a:rPr>
                        <a:t>5</a:t>
                      </a:r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6 </a:t>
                      </a:r>
                      <a:r>
                        <a:rPr lang="cs-CZ" sz="1800" b="1" i="0" u="none" strike="noStrike" dirty="0" err="1" smtClean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cs-CZ" sz="1800" b="1" i="0" u="none" strike="noStrike" dirty="0" err="1" smtClean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cs-CZ" sz="1800" b="1" i="0" u="none" strike="noStrike" dirty="0" err="1" smtClean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 anchorCtr="1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3099" name="TextovéPole 4"/>
          <p:cNvSpPr txBox="1">
            <a:spLocks noChangeArrowheads="1"/>
          </p:cNvSpPr>
          <p:nvPr/>
        </p:nvSpPr>
        <p:spPr bwMode="auto">
          <a:xfrm>
            <a:off x="285750" y="285750"/>
            <a:ext cx="84296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>
                <a:latin typeface="Calibri" pitchFamily="34" charset="0"/>
              </a:rPr>
              <a:t>Známky a jejich počty seřazené </a:t>
            </a:r>
            <a:r>
              <a:rPr lang="cs-CZ" sz="2800" b="1">
                <a:latin typeface="Calibri" pitchFamily="34" charset="0"/>
              </a:rPr>
              <a:t>podle „velikosti“</a:t>
            </a:r>
            <a:r>
              <a:rPr lang="cs-CZ" sz="2800">
                <a:latin typeface="Calibri" pitchFamily="34" charset="0"/>
              </a:rPr>
              <a:t>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14313" y="1643063"/>
          <a:ext cx="8715436" cy="392908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43272"/>
                <a:gridCol w="1928826"/>
                <a:gridCol w="642942"/>
                <a:gridCol w="3000396"/>
              </a:tblGrid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/>
                        <a:t>Super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5 1 2 1 3 5 4 5 3 4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2615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Poreotix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r>
                        <a:rPr lang="cs-CZ" sz="1800" u="none" strike="noStrike" dirty="0" smtClean="0"/>
                        <a:t> 3 2 5 6 2 3 5 3 4 3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6058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JabbaWockeeZ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r>
                        <a:rPr lang="cs-CZ" sz="1800" u="none" strike="noStrike" dirty="0" smtClean="0"/>
                        <a:t> 4 3 1 2 1 4 1 </a:t>
                      </a:r>
                      <a:r>
                        <a:rPr lang="cs-CZ" sz="1800" u="none" strike="noStrike" dirty="0" err="1" smtClean="0"/>
                        <a:t>1</a:t>
                      </a:r>
                      <a:r>
                        <a:rPr lang="cs-CZ" sz="1800" u="none" strike="noStrike" dirty="0" smtClean="0"/>
                        <a:t> 5 </a:t>
                      </a:r>
                      <a:r>
                        <a:rPr lang="cs-CZ" sz="1800" u="none" strike="noStrike" dirty="0" err="1" smtClean="0"/>
                        <a:t>5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We</a:t>
                      </a:r>
                      <a:r>
                        <a:rPr lang="cs-CZ" sz="1600" dirty="0" smtClean="0"/>
                        <a:t> Are </a:t>
                      </a:r>
                      <a:r>
                        <a:rPr lang="cs-CZ" sz="1600" dirty="0" err="1" smtClean="0"/>
                        <a:t>Hereos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6 4 </a:t>
                      </a:r>
                      <a:r>
                        <a:rPr lang="cs-CZ" sz="1800" u="none" strike="noStrike" dirty="0" err="1" smtClean="0"/>
                        <a:t>4</a:t>
                      </a:r>
                      <a:r>
                        <a:rPr lang="cs-CZ" sz="1800" u="none" strike="noStrike" dirty="0" smtClean="0"/>
                        <a:t> 3 5 6 3 6 </a:t>
                      </a:r>
                      <a:r>
                        <a:rPr lang="cs-CZ" sz="1800" u="none" strike="noStrike" dirty="0" err="1" smtClean="0"/>
                        <a:t>6</a:t>
                      </a:r>
                      <a:r>
                        <a:rPr lang="cs-CZ" sz="1800" u="none" strike="noStrike" dirty="0" smtClean="0"/>
                        <a:t> 2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/>
                </a:tc>
              </a:tr>
              <a:tr h="64982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/>
                        <a:t>HDC Praha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 2 5 3 4 6 1 2 4 2 1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/>
                </a:tc>
              </a:tr>
              <a:tr h="593882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Quest</a:t>
                      </a:r>
                      <a:r>
                        <a:rPr lang="cs-CZ" sz="1600" dirty="0" smtClean="0"/>
                        <a:t>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r>
                        <a:rPr lang="cs-CZ" sz="1800" u="none" strike="noStrike" dirty="0" smtClean="0"/>
                        <a:t> 1 6 </a:t>
                      </a:r>
                      <a:r>
                        <a:rPr lang="cs-CZ" sz="1800" u="none" strike="noStrike" dirty="0" err="1" smtClean="0"/>
                        <a:t>6</a:t>
                      </a:r>
                      <a:r>
                        <a:rPr lang="cs-CZ" sz="1800" u="none" strike="noStrike" dirty="0" smtClean="0"/>
                        <a:t> 5 4 2 6 2 1 6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4123" name="TextovéPole 4"/>
          <p:cNvSpPr txBox="1">
            <a:spLocks noChangeArrowheads="1"/>
          </p:cNvSpPr>
          <p:nvPr/>
        </p:nvSpPr>
        <p:spPr bwMode="auto">
          <a:xfrm>
            <a:off x="285750" y="285750"/>
            <a:ext cx="8429625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dirty="0">
                <a:latin typeface="Calibri" pitchFamily="34" charset="0"/>
              </a:rPr>
              <a:t>Hledání </a:t>
            </a:r>
            <a:r>
              <a:rPr lang="cs-CZ" sz="2800" b="1" dirty="0">
                <a:latin typeface="Calibri" pitchFamily="34" charset="0"/>
              </a:rPr>
              <a:t>1. místa</a:t>
            </a:r>
          </a:p>
          <a:p>
            <a:r>
              <a:rPr lang="cs-CZ" sz="2600" dirty="0" smtClean="0">
                <a:latin typeface="Calibri" pitchFamily="34" charset="0"/>
              </a:rPr>
              <a:t>Vyhrává skupina, kterou </a:t>
            </a:r>
            <a:r>
              <a:rPr lang="cs-CZ" sz="2600" dirty="0">
                <a:latin typeface="Calibri" pitchFamily="34" charset="0"/>
              </a:rPr>
              <a:t>dala na první místo </a:t>
            </a:r>
            <a:r>
              <a:rPr lang="cs-CZ" sz="2600" b="1" dirty="0">
                <a:latin typeface="Calibri" pitchFamily="34" charset="0"/>
              </a:rPr>
              <a:t>většina</a:t>
            </a:r>
            <a:r>
              <a:rPr lang="cs-CZ" sz="2600" dirty="0">
                <a:latin typeface="Calibri" pitchFamily="34" charset="0"/>
              </a:rPr>
              <a:t> porotců. Při 11 porotcích musí mít více </a:t>
            </a:r>
            <a:r>
              <a:rPr lang="cs-CZ" sz="2600" b="1" dirty="0">
                <a:latin typeface="Calibri" pitchFamily="34" charset="0"/>
              </a:rPr>
              <a:t>než 6 jedniček</a:t>
            </a:r>
            <a:r>
              <a:rPr lang="cs-CZ" sz="2600" dirty="0">
                <a:latin typeface="Calibri" pitchFamily="34" charset="0"/>
              </a:rPr>
              <a:t>.</a:t>
            </a:r>
          </a:p>
          <a:p>
            <a:endParaRPr lang="cs-CZ" sz="28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14313" y="1643063"/>
          <a:ext cx="8715436" cy="392908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43272"/>
                <a:gridCol w="1928826"/>
                <a:gridCol w="642942"/>
                <a:gridCol w="3000396"/>
              </a:tblGrid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/>
                        <a:t>Super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5 1 2 1 3 5 4 5 3 4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2615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Poreotix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r>
                        <a:rPr lang="cs-CZ" sz="1800" u="none" strike="noStrike" dirty="0" smtClean="0"/>
                        <a:t> 3 2 5 6 2 3 5 3 4 3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6058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JabbaWockeeZ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r>
                        <a:rPr lang="cs-CZ" sz="1800" u="none" strike="noStrike" dirty="0" smtClean="0"/>
                        <a:t> 4 3 1 2 1 4 1 </a:t>
                      </a:r>
                      <a:r>
                        <a:rPr lang="cs-CZ" sz="1800" u="none" strike="noStrike" dirty="0" err="1" smtClean="0"/>
                        <a:t>1</a:t>
                      </a:r>
                      <a:r>
                        <a:rPr lang="cs-CZ" sz="1800" u="none" strike="noStrike" dirty="0" smtClean="0"/>
                        <a:t> 5 </a:t>
                      </a:r>
                      <a:r>
                        <a:rPr lang="cs-CZ" sz="1800" u="none" strike="noStrike" dirty="0" err="1" smtClean="0"/>
                        <a:t>5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We</a:t>
                      </a:r>
                      <a:r>
                        <a:rPr lang="cs-CZ" sz="1600" dirty="0" smtClean="0"/>
                        <a:t> Are </a:t>
                      </a:r>
                      <a:r>
                        <a:rPr lang="cs-CZ" sz="1600" dirty="0" err="1" smtClean="0"/>
                        <a:t>Hereos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6 4 </a:t>
                      </a:r>
                      <a:r>
                        <a:rPr lang="cs-CZ" sz="1800" u="none" strike="noStrike" dirty="0" err="1" smtClean="0"/>
                        <a:t>4</a:t>
                      </a:r>
                      <a:r>
                        <a:rPr lang="cs-CZ" sz="1800" u="none" strike="noStrike" dirty="0" smtClean="0"/>
                        <a:t> 3 5 6 3 6 </a:t>
                      </a:r>
                      <a:r>
                        <a:rPr lang="cs-CZ" sz="1800" u="none" strike="noStrike" dirty="0" err="1" smtClean="0"/>
                        <a:t>6</a:t>
                      </a:r>
                      <a:r>
                        <a:rPr lang="cs-CZ" sz="1800" u="none" strike="noStrike" dirty="0" smtClean="0"/>
                        <a:t> 2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/>
                </a:tc>
              </a:tr>
              <a:tr h="64982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/>
                        <a:t>HDC Praha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 2 5 3 4 6 1 2 4 2 1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/>
                </a:tc>
              </a:tr>
              <a:tr h="593882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Quest</a:t>
                      </a:r>
                      <a:r>
                        <a:rPr lang="cs-CZ" sz="1600" dirty="0" smtClean="0"/>
                        <a:t>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r>
                        <a:rPr lang="cs-CZ" sz="1800" u="none" strike="noStrike" dirty="0" smtClean="0"/>
                        <a:t> 1 6 </a:t>
                      </a:r>
                      <a:r>
                        <a:rPr lang="cs-CZ" sz="1800" u="none" strike="noStrike" dirty="0" err="1" smtClean="0"/>
                        <a:t>6</a:t>
                      </a:r>
                      <a:r>
                        <a:rPr lang="cs-CZ" sz="1800" u="none" strike="noStrike" dirty="0" smtClean="0"/>
                        <a:t> 5 4 2 6 2 1 6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5147" name="TextovéPole 4"/>
          <p:cNvSpPr txBox="1">
            <a:spLocks noChangeArrowheads="1"/>
          </p:cNvSpPr>
          <p:nvPr/>
        </p:nvSpPr>
        <p:spPr bwMode="auto">
          <a:xfrm>
            <a:off x="285750" y="285750"/>
            <a:ext cx="8429625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dirty="0">
                <a:latin typeface="Calibri" pitchFamily="34" charset="0"/>
              </a:rPr>
              <a:t>Hledání </a:t>
            </a:r>
            <a:r>
              <a:rPr lang="cs-CZ" sz="2800" b="1" dirty="0">
                <a:latin typeface="Calibri" pitchFamily="34" charset="0"/>
              </a:rPr>
              <a:t>1. místa</a:t>
            </a:r>
          </a:p>
          <a:p>
            <a:r>
              <a:rPr lang="cs-CZ" sz="2600" dirty="0" smtClean="0">
                <a:latin typeface="Calibri" pitchFamily="34" charset="0"/>
              </a:rPr>
              <a:t>Vyhrává skupina, kterou dala na první místo </a:t>
            </a:r>
            <a:r>
              <a:rPr lang="cs-CZ" sz="2600" b="1" dirty="0" smtClean="0">
                <a:latin typeface="Calibri" pitchFamily="34" charset="0"/>
              </a:rPr>
              <a:t>většina</a:t>
            </a:r>
            <a:r>
              <a:rPr lang="cs-CZ" sz="2600" dirty="0" smtClean="0">
                <a:latin typeface="Calibri" pitchFamily="34" charset="0"/>
              </a:rPr>
              <a:t> porotců. Při 11 porotcích musí mít více </a:t>
            </a:r>
            <a:r>
              <a:rPr lang="cs-CZ" sz="2600" b="1" dirty="0" smtClean="0">
                <a:latin typeface="Calibri" pitchFamily="34" charset="0"/>
              </a:rPr>
              <a:t>než 6 jedniček</a:t>
            </a:r>
            <a:r>
              <a:rPr lang="cs-CZ" sz="2600" dirty="0" smtClean="0">
                <a:latin typeface="Calibri" pitchFamily="34" charset="0"/>
              </a:rPr>
              <a:t>.</a:t>
            </a:r>
          </a:p>
          <a:p>
            <a:endParaRPr lang="cs-CZ" sz="2800" dirty="0">
              <a:latin typeface="Calibri" pitchFamily="34" charset="0"/>
            </a:endParaRPr>
          </a:p>
        </p:txBody>
      </p:sp>
      <p:sp>
        <p:nvSpPr>
          <p:cNvPr id="5148" name="TextovéPole 5"/>
          <p:cNvSpPr txBox="1">
            <a:spLocks noChangeArrowheads="1"/>
          </p:cNvSpPr>
          <p:nvPr/>
        </p:nvSpPr>
        <p:spPr bwMode="auto">
          <a:xfrm>
            <a:off x="5857875" y="3000375"/>
            <a:ext cx="2786063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dirty="0">
                <a:latin typeface="Calibri" pitchFamily="34" charset="0"/>
              </a:rPr>
              <a:t>Podívejme se, zda </a:t>
            </a:r>
            <a:r>
              <a:rPr lang="cs-CZ" sz="2800" dirty="0" smtClean="0">
                <a:latin typeface="Calibri" pitchFamily="34" charset="0"/>
              </a:rPr>
              <a:t>některá skupina </a:t>
            </a:r>
            <a:r>
              <a:rPr lang="cs-CZ" sz="2800" dirty="0">
                <a:latin typeface="Calibri" pitchFamily="34" charset="0"/>
              </a:rPr>
              <a:t>toto splňuje…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14313" y="1643063"/>
          <a:ext cx="8715436" cy="392908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43272"/>
                <a:gridCol w="1928826"/>
                <a:gridCol w="642942"/>
                <a:gridCol w="3000396"/>
              </a:tblGrid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/>
                        <a:t>Super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5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 2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 3 5 4 5 3 4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sym typeface="Wingdings" pitchFamily="2" charset="2"/>
                        </a:rPr>
                        <a:t></a:t>
                      </a:r>
                      <a:endParaRPr lang="cs-CZ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2 známky =&gt; </a:t>
                      </a:r>
                      <a:r>
                        <a:rPr lang="cs-CZ" sz="2800" b="1" dirty="0" smtClean="0">
                          <a:solidFill>
                            <a:srgbClr val="FF0000"/>
                          </a:solidFill>
                        </a:rPr>
                        <a:t>NE</a:t>
                      </a:r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</a:tr>
              <a:tr h="62615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Poreotix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r>
                        <a:rPr lang="cs-CZ" sz="1800" u="none" strike="noStrike" dirty="0" smtClean="0"/>
                        <a:t> 3 2 5 6 2 3 5 3 4 3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6058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JabbaWockeeZ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r>
                        <a:rPr lang="cs-CZ" sz="1800" u="none" strike="noStrike" dirty="0" smtClean="0"/>
                        <a:t> 4 3 1 2 1 4 1 </a:t>
                      </a:r>
                      <a:r>
                        <a:rPr lang="cs-CZ" sz="1800" u="none" strike="noStrike" dirty="0" err="1" smtClean="0"/>
                        <a:t>1</a:t>
                      </a:r>
                      <a:r>
                        <a:rPr lang="cs-CZ" sz="1800" u="none" strike="noStrike" dirty="0" smtClean="0"/>
                        <a:t> 5 </a:t>
                      </a:r>
                      <a:r>
                        <a:rPr lang="cs-CZ" sz="1800" u="none" strike="noStrike" dirty="0" err="1" smtClean="0"/>
                        <a:t>5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We</a:t>
                      </a:r>
                      <a:r>
                        <a:rPr lang="cs-CZ" sz="1600" dirty="0" smtClean="0"/>
                        <a:t> Are </a:t>
                      </a:r>
                      <a:r>
                        <a:rPr lang="cs-CZ" sz="1600" dirty="0" err="1" smtClean="0"/>
                        <a:t>Hereos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6 4 </a:t>
                      </a:r>
                      <a:r>
                        <a:rPr lang="cs-CZ" sz="1800" u="none" strike="noStrike" dirty="0" err="1" smtClean="0"/>
                        <a:t>4</a:t>
                      </a:r>
                      <a:r>
                        <a:rPr lang="cs-CZ" sz="1800" u="none" strike="noStrike" dirty="0" smtClean="0"/>
                        <a:t> 3 5 6 3 6 </a:t>
                      </a:r>
                      <a:r>
                        <a:rPr lang="cs-CZ" sz="1800" u="none" strike="noStrike" dirty="0" err="1" smtClean="0"/>
                        <a:t>6</a:t>
                      </a:r>
                      <a:r>
                        <a:rPr lang="cs-CZ" sz="1800" u="none" strike="noStrike" dirty="0" smtClean="0"/>
                        <a:t> 2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4982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/>
                        <a:t>HDC Praha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 2 5 3 4 6 1 2 4 2 1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593882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Quest</a:t>
                      </a:r>
                      <a:r>
                        <a:rPr lang="cs-CZ" sz="1600" dirty="0" smtClean="0"/>
                        <a:t>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r>
                        <a:rPr lang="cs-CZ" sz="1800" u="none" strike="noStrike" dirty="0" smtClean="0"/>
                        <a:t> 1 6 </a:t>
                      </a:r>
                      <a:r>
                        <a:rPr lang="cs-CZ" sz="1800" u="none" strike="noStrike" dirty="0" err="1" smtClean="0"/>
                        <a:t>6</a:t>
                      </a:r>
                      <a:r>
                        <a:rPr lang="cs-CZ" sz="1800" u="none" strike="noStrike" dirty="0" smtClean="0"/>
                        <a:t> 5 4 2 6 2 1 6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6171" name="TextovéPole 4"/>
          <p:cNvSpPr txBox="1">
            <a:spLocks noChangeArrowheads="1"/>
          </p:cNvSpPr>
          <p:nvPr/>
        </p:nvSpPr>
        <p:spPr bwMode="auto">
          <a:xfrm>
            <a:off x="285750" y="285750"/>
            <a:ext cx="8429625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dirty="0">
                <a:latin typeface="Calibri" pitchFamily="34" charset="0"/>
              </a:rPr>
              <a:t>Hledání </a:t>
            </a:r>
            <a:r>
              <a:rPr lang="cs-CZ" sz="2800" b="1" dirty="0">
                <a:latin typeface="Calibri" pitchFamily="34" charset="0"/>
              </a:rPr>
              <a:t>1. místa</a:t>
            </a:r>
          </a:p>
          <a:p>
            <a:r>
              <a:rPr lang="cs-CZ" sz="2600" dirty="0" smtClean="0">
                <a:latin typeface="Calibri" pitchFamily="34" charset="0"/>
              </a:rPr>
              <a:t>Vyhrává skupina, kterou dala na první místo </a:t>
            </a:r>
            <a:r>
              <a:rPr lang="cs-CZ" sz="2600" b="1" dirty="0" smtClean="0">
                <a:latin typeface="Calibri" pitchFamily="34" charset="0"/>
              </a:rPr>
              <a:t>většina</a:t>
            </a:r>
            <a:r>
              <a:rPr lang="cs-CZ" sz="2600" dirty="0" smtClean="0">
                <a:latin typeface="Calibri" pitchFamily="34" charset="0"/>
              </a:rPr>
              <a:t> porotců. Při 11 porotcích musí mít více </a:t>
            </a:r>
            <a:r>
              <a:rPr lang="cs-CZ" sz="2600" b="1" dirty="0" smtClean="0">
                <a:latin typeface="Calibri" pitchFamily="34" charset="0"/>
              </a:rPr>
              <a:t>než 6 jedniček</a:t>
            </a:r>
            <a:r>
              <a:rPr lang="cs-CZ" sz="2600" dirty="0" smtClean="0">
                <a:latin typeface="Calibri" pitchFamily="34" charset="0"/>
              </a:rPr>
              <a:t>.</a:t>
            </a:r>
          </a:p>
          <a:p>
            <a:endParaRPr lang="cs-CZ" sz="28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14313" y="1643063"/>
          <a:ext cx="8715436" cy="392908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43272"/>
                <a:gridCol w="1928826"/>
                <a:gridCol w="642942"/>
                <a:gridCol w="3000396"/>
              </a:tblGrid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/>
                        <a:t>Super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5 1 2 1 3 5 4 5 3 4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2615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Poreotix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r>
                        <a:rPr lang="cs-CZ" sz="1800" u="none" strike="noStrike" dirty="0" smtClean="0"/>
                        <a:t> 3 2 5 6 2 3 5 3 4 3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sym typeface="Wingdings" pitchFamily="2" charset="2"/>
                        </a:rPr>
                        <a:t></a:t>
                      </a:r>
                      <a:endParaRPr lang="cs-CZ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0 známek =&gt; </a:t>
                      </a:r>
                      <a:r>
                        <a:rPr lang="cs-CZ" sz="2800" b="1" dirty="0" smtClean="0">
                          <a:solidFill>
                            <a:srgbClr val="FF0000"/>
                          </a:solidFill>
                        </a:rPr>
                        <a:t>NE</a:t>
                      </a:r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</a:tr>
              <a:tr h="66058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JabbaWockeeZ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r>
                        <a:rPr lang="cs-CZ" sz="1800" u="none" strike="noStrike" dirty="0" smtClean="0"/>
                        <a:t> 4 3 1 2 1 4 1 </a:t>
                      </a:r>
                      <a:r>
                        <a:rPr lang="cs-CZ" sz="1800" u="none" strike="noStrike" dirty="0" err="1" smtClean="0"/>
                        <a:t>1</a:t>
                      </a:r>
                      <a:r>
                        <a:rPr lang="cs-CZ" sz="1800" u="none" strike="noStrike" dirty="0" smtClean="0"/>
                        <a:t> 5 </a:t>
                      </a:r>
                      <a:r>
                        <a:rPr lang="cs-CZ" sz="1800" u="none" strike="noStrike" dirty="0" err="1" smtClean="0"/>
                        <a:t>5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We</a:t>
                      </a:r>
                      <a:r>
                        <a:rPr lang="cs-CZ" sz="1600" dirty="0" smtClean="0"/>
                        <a:t> Are </a:t>
                      </a:r>
                      <a:r>
                        <a:rPr lang="cs-CZ" sz="1600" dirty="0" err="1" smtClean="0"/>
                        <a:t>Hereos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6 4 </a:t>
                      </a:r>
                      <a:r>
                        <a:rPr lang="cs-CZ" sz="1800" u="none" strike="noStrike" dirty="0" err="1" smtClean="0"/>
                        <a:t>4</a:t>
                      </a:r>
                      <a:r>
                        <a:rPr lang="cs-CZ" sz="1800" u="none" strike="noStrike" dirty="0" smtClean="0"/>
                        <a:t> 3 5 6 3 6 </a:t>
                      </a:r>
                      <a:r>
                        <a:rPr lang="cs-CZ" sz="1800" u="none" strike="noStrike" dirty="0" err="1" smtClean="0"/>
                        <a:t>6</a:t>
                      </a:r>
                      <a:r>
                        <a:rPr lang="cs-CZ" sz="1800" u="none" strike="noStrike" dirty="0" smtClean="0"/>
                        <a:t> 2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/>
                </a:tc>
              </a:tr>
              <a:tr h="64982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/>
                        <a:t>HDC Praha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 2 5 3 4 6 1 2 4 2 1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/>
                </a:tc>
              </a:tr>
              <a:tr h="593882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Quest</a:t>
                      </a:r>
                      <a:r>
                        <a:rPr lang="cs-CZ" sz="1600" dirty="0" smtClean="0"/>
                        <a:t>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r>
                        <a:rPr lang="cs-CZ" sz="1800" u="none" strike="noStrike" dirty="0" smtClean="0"/>
                        <a:t> 1 6 </a:t>
                      </a:r>
                      <a:r>
                        <a:rPr lang="cs-CZ" sz="1800" u="none" strike="noStrike" dirty="0" err="1" smtClean="0"/>
                        <a:t>6</a:t>
                      </a:r>
                      <a:r>
                        <a:rPr lang="cs-CZ" sz="1800" u="none" strike="noStrike" dirty="0" smtClean="0"/>
                        <a:t> 5 4 2 6 2 1 6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7195" name="TextovéPole 4"/>
          <p:cNvSpPr txBox="1">
            <a:spLocks noChangeArrowheads="1"/>
          </p:cNvSpPr>
          <p:nvPr/>
        </p:nvSpPr>
        <p:spPr bwMode="auto">
          <a:xfrm>
            <a:off x="285750" y="285750"/>
            <a:ext cx="8429625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dirty="0">
                <a:latin typeface="Calibri" pitchFamily="34" charset="0"/>
              </a:rPr>
              <a:t>Hledání </a:t>
            </a:r>
            <a:r>
              <a:rPr lang="cs-CZ" sz="2800" b="1" dirty="0">
                <a:latin typeface="Calibri" pitchFamily="34" charset="0"/>
              </a:rPr>
              <a:t>1. místa</a:t>
            </a:r>
          </a:p>
          <a:p>
            <a:r>
              <a:rPr lang="cs-CZ" sz="2600" dirty="0" smtClean="0">
                <a:latin typeface="Calibri" pitchFamily="34" charset="0"/>
              </a:rPr>
              <a:t>Vyhrává skupina, kterou dala na první místo </a:t>
            </a:r>
            <a:r>
              <a:rPr lang="cs-CZ" sz="2600" b="1" dirty="0" smtClean="0">
                <a:latin typeface="Calibri" pitchFamily="34" charset="0"/>
              </a:rPr>
              <a:t>většina</a:t>
            </a:r>
            <a:r>
              <a:rPr lang="cs-CZ" sz="2600" dirty="0" smtClean="0">
                <a:latin typeface="Calibri" pitchFamily="34" charset="0"/>
              </a:rPr>
              <a:t> porotců. Při 11 porotcích musí mít více </a:t>
            </a:r>
            <a:r>
              <a:rPr lang="cs-CZ" sz="2600" b="1" dirty="0" smtClean="0">
                <a:latin typeface="Calibri" pitchFamily="34" charset="0"/>
              </a:rPr>
              <a:t>než 6 jedniček</a:t>
            </a:r>
            <a:r>
              <a:rPr lang="cs-CZ" sz="2600" dirty="0" smtClean="0">
                <a:latin typeface="Calibri" pitchFamily="34" charset="0"/>
              </a:rPr>
              <a:t>.</a:t>
            </a:r>
          </a:p>
          <a:p>
            <a:endParaRPr lang="cs-CZ" sz="28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14313" y="1643063"/>
          <a:ext cx="8715436" cy="392908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43272"/>
                <a:gridCol w="1928826"/>
                <a:gridCol w="642942"/>
                <a:gridCol w="3000396"/>
              </a:tblGrid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/>
                        <a:t>Super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5 1 2 1 3 5 4 5 3 4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2615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Poreotix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r>
                        <a:rPr lang="cs-CZ" sz="1800" u="none" strike="noStrike" dirty="0" smtClean="0"/>
                        <a:t> 3 2 5 6 2 3 5 3 4 3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6058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JabbaWockeeZ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r>
                        <a:rPr lang="cs-CZ" sz="1800" u="none" strike="noStrike" dirty="0" smtClean="0"/>
                        <a:t> 4 3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 2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 4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 </a:t>
                      </a:r>
                      <a:r>
                        <a:rPr lang="cs-CZ" sz="1800" b="1" u="none" strike="noStrike" dirty="0" err="1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u="none" strike="noStrike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cs-CZ" sz="1800" u="none" strike="noStrike" dirty="0" smtClean="0"/>
                        <a:t>5 </a:t>
                      </a:r>
                      <a:r>
                        <a:rPr lang="cs-CZ" sz="1800" u="none" strike="noStrike" dirty="0" err="1" smtClean="0"/>
                        <a:t>5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sym typeface="Wingdings" pitchFamily="2" charset="2"/>
                        </a:rPr>
                        <a:t></a:t>
                      </a:r>
                      <a:endParaRPr lang="cs-CZ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4 známky =&gt; </a:t>
                      </a:r>
                      <a:r>
                        <a:rPr lang="cs-CZ" sz="2800" b="1" dirty="0" smtClean="0">
                          <a:solidFill>
                            <a:srgbClr val="FF0000"/>
                          </a:solidFill>
                        </a:rPr>
                        <a:t>NE</a:t>
                      </a:r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</a:tr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We</a:t>
                      </a:r>
                      <a:r>
                        <a:rPr lang="cs-CZ" sz="1600" dirty="0" smtClean="0"/>
                        <a:t> Are </a:t>
                      </a:r>
                      <a:r>
                        <a:rPr lang="cs-CZ" sz="1600" dirty="0" err="1" smtClean="0"/>
                        <a:t>Hereos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6 4 </a:t>
                      </a:r>
                      <a:r>
                        <a:rPr lang="cs-CZ" sz="1800" u="none" strike="noStrike" dirty="0" err="1" smtClean="0"/>
                        <a:t>4</a:t>
                      </a:r>
                      <a:r>
                        <a:rPr lang="cs-CZ" sz="1800" u="none" strike="noStrike" dirty="0" smtClean="0"/>
                        <a:t> 3 5 6 3 6 </a:t>
                      </a:r>
                      <a:r>
                        <a:rPr lang="cs-CZ" sz="1800" u="none" strike="noStrike" dirty="0" err="1" smtClean="0"/>
                        <a:t>6</a:t>
                      </a:r>
                      <a:r>
                        <a:rPr lang="cs-CZ" sz="1800" u="none" strike="noStrike" dirty="0" smtClean="0"/>
                        <a:t> 2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4982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/>
                        <a:t>HDC Praha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 2 5 3 4 6 1 2 4 2 1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/>
                </a:tc>
              </a:tr>
              <a:tr h="593882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Quest</a:t>
                      </a:r>
                      <a:r>
                        <a:rPr lang="cs-CZ" sz="1600" dirty="0" smtClean="0"/>
                        <a:t>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r>
                        <a:rPr lang="cs-CZ" sz="1800" u="none" strike="noStrike" dirty="0" smtClean="0"/>
                        <a:t> 1 6 </a:t>
                      </a:r>
                      <a:r>
                        <a:rPr lang="cs-CZ" sz="1800" u="none" strike="noStrike" dirty="0" err="1" smtClean="0"/>
                        <a:t>6</a:t>
                      </a:r>
                      <a:r>
                        <a:rPr lang="cs-CZ" sz="1800" u="none" strike="noStrike" dirty="0" smtClean="0"/>
                        <a:t> 5 4 2 6 2 1 6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8219" name="TextovéPole 4"/>
          <p:cNvSpPr txBox="1">
            <a:spLocks noChangeArrowheads="1"/>
          </p:cNvSpPr>
          <p:nvPr/>
        </p:nvSpPr>
        <p:spPr bwMode="auto">
          <a:xfrm>
            <a:off x="285750" y="285750"/>
            <a:ext cx="8429625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dirty="0">
                <a:latin typeface="Calibri" pitchFamily="34" charset="0"/>
              </a:rPr>
              <a:t>Hledání </a:t>
            </a:r>
            <a:r>
              <a:rPr lang="cs-CZ" sz="2800" b="1" dirty="0">
                <a:latin typeface="Calibri" pitchFamily="34" charset="0"/>
              </a:rPr>
              <a:t>1. místa</a:t>
            </a:r>
          </a:p>
          <a:p>
            <a:r>
              <a:rPr lang="cs-CZ" sz="2800" dirty="0" smtClean="0">
                <a:latin typeface="Calibri" pitchFamily="34" charset="0"/>
              </a:rPr>
              <a:t>Vyhrává skupina, kterou dala na první místo </a:t>
            </a:r>
            <a:r>
              <a:rPr lang="cs-CZ" sz="2800" b="1" dirty="0" smtClean="0">
                <a:latin typeface="Calibri" pitchFamily="34" charset="0"/>
              </a:rPr>
              <a:t>většina</a:t>
            </a:r>
            <a:r>
              <a:rPr lang="cs-CZ" sz="2800" dirty="0" smtClean="0">
                <a:latin typeface="Calibri" pitchFamily="34" charset="0"/>
              </a:rPr>
              <a:t> porotců. Při 11 porotcích musí mít více </a:t>
            </a:r>
            <a:r>
              <a:rPr lang="cs-CZ" sz="2800" b="1" dirty="0" smtClean="0">
                <a:latin typeface="Calibri" pitchFamily="34" charset="0"/>
              </a:rPr>
              <a:t>než 6 jedniček</a:t>
            </a:r>
            <a:r>
              <a:rPr lang="cs-CZ" sz="2800" dirty="0" smtClean="0">
                <a:latin typeface="Calibri" pitchFamily="34" charset="0"/>
              </a:rPr>
              <a:t>.</a:t>
            </a:r>
          </a:p>
          <a:p>
            <a:endParaRPr lang="cs-CZ" sz="28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14313" y="1643063"/>
          <a:ext cx="8715436" cy="392908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43272"/>
                <a:gridCol w="1928826"/>
                <a:gridCol w="642942"/>
                <a:gridCol w="3000396"/>
              </a:tblGrid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/>
                        <a:t>Super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5 1 2 1 3 5 4 5 3 4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2615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Poreotix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r>
                        <a:rPr lang="cs-CZ" sz="1800" u="none" strike="noStrike" dirty="0" smtClean="0"/>
                        <a:t> 3 2 5 6 2 3 5 3 4 3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6058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JabbaWockeeZ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r>
                        <a:rPr lang="cs-CZ" sz="1800" u="none" strike="noStrike" dirty="0" smtClean="0"/>
                        <a:t> 4 3 1 2 1 4 1 </a:t>
                      </a:r>
                      <a:r>
                        <a:rPr lang="cs-CZ" sz="1800" u="none" strike="noStrike" dirty="0" err="1" smtClean="0"/>
                        <a:t>1</a:t>
                      </a:r>
                      <a:r>
                        <a:rPr lang="cs-CZ" sz="1800" u="none" strike="noStrike" dirty="0" smtClean="0"/>
                        <a:t> 5 </a:t>
                      </a:r>
                      <a:r>
                        <a:rPr lang="cs-CZ" sz="1800" u="none" strike="noStrike" dirty="0" err="1" smtClean="0"/>
                        <a:t>5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We</a:t>
                      </a:r>
                      <a:r>
                        <a:rPr lang="cs-CZ" sz="1600" dirty="0" smtClean="0"/>
                        <a:t> Are </a:t>
                      </a:r>
                      <a:r>
                        <a:rPr lang="cs-CZ" sz="1600" dirty="0" err="1" smtClean="0"/>
                        <a:t>Hereos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6 4 </a:t>
                      </a:r>
                      <a:r>
                        <a:rPr lang="cs-CZ" sz="1800" u="none" strike="noStrike" dirty="0" err="1" smtClean="0"/>
                        <a:t>4</a:t>
                      </a:r>
                      <a:r>
                        <a:rPr lang="cs-CZ" sz="1800" u="none" strike="noStrike" dirty="0" smtClean="0"/>
                        <a:t> 3 5 6 3 6 </a:t>
                      </a:r>
                      <a:r>
                        <a:rPr lang="cs-CZ" sz="1800" u="none" strike="noStrike" dirty="0" err="1" smtClean="0"/>
                        <a:t>6</a:t>
                      </a:r>
                      <a:r>
                        <a:rPr lang="cs-CZ" sz="1800" u="none" strike="noStrike" dirty="0" smtClean="0"/>
                        <a:t> 2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sym typeface="Wingdings" pitchFamily="2" charset="2"/>
                        </a:rPr>
                        <a:t></a:t>
                      </a:r>
                      <a:endParaRPr lang="cs-CZ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0 známek =&gt; </a:t>
                      </a:r>
                      <a:r>
                        <a:rPr lang="cs-CZ" sz="2800" b="1" dirty="0" smtClean="0">
                          <a:solidFill>
                            <a:srgbClr val="FF0000"/>
                          </a:solidFill>
                        </a:rPr>
                        <a:t>NE</a:t>
                      </a:r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</a:tr>
              <a:tr h="64982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/>
                        <a:t>HDC Praha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 2 5 3 4 6 1 2 4 2 1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/>
                </a:tc>
              </a:tr>
              <a:tr h="593882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Quest</a:t>
                      </a:r>
                      <a:r>
                        <a:rPr lang="cs-CZ" sz="1600" dirty="0" smtClean="0"/>
                        <a:t>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r>
                        <a:rPr lang="cs-CZ" sz="1800" u="none" strike="noStrike" dirty="0" smtClean="0"/>
                        <a:t> 1 6 </a:t>
                      </a:r>
                      <a:r>
                        <a:rPr lang="cs-CZ" sz="1800" u="none" strike="noStrike" dirty="0" err="1" smtClean="0"/>
                        <a:t>6</a:t>
                      </a:r>
                      <a:r>
                        <a:rPr lang="cs-CZ" sz="1800" u="none" strike="noStrike" dirty="0" smtClean="0"/>
                        <a:t> 5 4 2 6 2 1 6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9243" name="TextovéPole 4"/>
          <p:cNvSpPr txBox="1">
            <a:spLocks noChangeArrowheads="1"/>
          </p:cNvSpPr>
          <p:nvPr/>
        </p:nvSpPr>
        <p:spPr bwMode="auto">
          <a:xfrm>
            <a:off x="285750" y="285750"/>
            <a:ext cx="8429625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dirty="0">
                <a:latin typeface="Calibri" pitchFamily="34" charset="0"/>
              </a:rPr>
              <a:t>Hledání </a:t>
            </a:r>
            <a:r>
              <a:rPr lang="cs-CZ" sz="2800" b="1" dirty="0">
                <a:latin typeface="Calibri" pitchFamily="34" charset="0"/>
              </a:rPr>
              <a:t>1. místa</a:t>
            </a:r>
          </a:p>
          <a:p>
            <a:r>
              <a:rPr lang="cs-CZ" sz="2800" dirty="0" smtClean="0">
                <a:latin typeface="Calibri" pitchFamily="34" charset="0"/>
              </a:rPr>
              <a:t>Vyhrává skupina, kterou dala na první místo </a:t>
            </a:r>
            <a:r>
              <a:rPr lang="cs-CZ" sz="2800" b="1" dirty="0" smtClean="0">
                <a:latin typeface="Calibri" pitchFamily="34" charset="0"/>
              </a:rPr>
              <a:t>většina</a:t>
            </a:r>
            <a:r>
              <a:rPr lang="cs-CZ" sz="2800" dirty="0" smtClean="0">
                <a:latin typeface="Calibri" pitchFamily="34" charset="0"/>
              </a:rPr>
              <a:t> porotců. Při 11 porotcích musí mít více </a:t>
            </a:r>
            <a:r>
              <a:rPr lang="cs-CZ" sz="2800" b="1" dirty="0" smtClean="0">
                <a:latin typeface="Calibri" pitchFamily="34" charset="0"/>
              </a:rPr>
              <a:t>než 6 jedniček</a:t>
            </a:r>
            <a:r>
              <a:rPr lang="cs-CZ" sz="2800" dirty="0" smtClean="0">
                <a:latin typeface="Calibri" pitchFamily="34" charset="0"/>
              </a:rPr>
              <a:t>.</a:t>
            </a:r>
          </a:p>
          <a:p>
            <a:endParaRPr lang="cs-CZ" sz="28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14313" y="1643063"/>
          <a:ext cx="8715436" cy="392908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43272"/>
                <a:gridCol w="1928826"/>
                <a:gridCol w="642942"/>
                <a:gridCol w="3000396"/>
              </a:tblGrid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/>
                        <a:t>Super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5 1 2 1 3 5 4 5 3 4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2615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Poreotix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r>
                        <a:rPr lang="cs-CZ" sz="1800" u="none" strike="noStrike" dirty="0" smtClean="0"/>
                        <a:t> 3 2 5 6 2 3 5 3 4 3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6058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JabbaWockeeZ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r>
                        <a:rPr lang="cs-CZ" sz="1800" u="none" strike="noStrike" dirty="0" smtClean="0"/>
                        <a:t> 4 3 1 2 1 4 1 </a:t>
                      </a:r>
                      <a:r>
                        <a:rPr lang="cs-CZ" sz="1800" u="none" strike="noStrike" dirty="0" err="1" smtClean="0"/>
                        <a:t>1</a:t>
                      </a:r>
                      <a:r>
                        <a:rPr lang="cs-CZ" sz="1800" u="none" strike="noStrike" dirty="0" smtClean="0"/>
                        <a:t> 5 </a:t>
                      </a:r>
                      <a:r>
                        <a:rPr lang="cs-CZ" sz="1800" u="none" strike="noStrike" dirty="0" err="1" smtClean="0"/>
                        <a:t>5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We</a:t>
                      </a:r>
                      <a:r>
                        <a:rPr lang="cs-CZ" sz="1600" dirty="0" smtClean="0"/>
                        <a:t> Are </a:t>
                      </a:r>
                      <a:r>
                        <a:rPr lang="cs-CZ" sz="1600" dirty="0" err="1" smtClean="0"/>
                        <a:t>Hereos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6 4 </a:t>
                      </a:r>
                      <a:r>
                        <a:rPr lang="cs-CZ" sz="1800" u="none" strike="noStrike" dirty="0" err="1" smtClean="0"/>
                        <a:t>4</a:t>
                      </a:r>
                      <a:r>
                        <a:rPr lang="cs-CZ" sz="1800" u="none" strike="noStrike" dirty="0" smtClean="0"/>
                        <a:t> 3 5 6 3 6 </a:t>
                      </a:r>
                      <a:r>
                        <a:rPr lang="cs-CZ" sz="1800" u="none" strike="noStrike" dirty="0" err="1" smtClean="0"/>
                        <a:t>6</a:t>
                      </a:r>
                      <a:r>
                        <a:rPr lang="cs-CZ" sz="1800" u="none" strike="noStrike" dirty="0" smtClean="0"/>
                        <a:t> 2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/>
                </a:tc>
              </a:tr>
              <a:tr h="64982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/>
                        <a:t>HDC Praha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 2 5 3 4 6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 2 4 2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lang="cs-CZ" sz="1800" b="1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sym typeface="Wingdings" pitchFamily="2" charset="2"/>
                        </a:rPr>
                        <a:t></a:t>
                      </a:r>
                      <a:endParaRPr lang="cs-CZ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3 známky =&gt; </a:t>
                      </a:r>
                      <a:r>
                        <a:rPr lang="cs-CZ" sz="2800" b="1" dirty="0" smtClean="0">
                          <a:solidFill>
                            <a:srgbClr val="FF0000"/>
                          </a:solidFill>
                        </a:rPr>
                        <a:t>NE</a:t>
                      </a:r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</a:tr>
              <a:tr h="593882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Quest</a:t>
                      </a:r>
                      <a:r>
                        <a:rPr lang="cs-CZ" sz="1600" dirty="0" smtClean="0"/>
                        <a:t>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r>
                        <a:rPr lang="cs-CZ" sz="1800" u="none" strike="noStrike" dirty="0" smtClean="0"/>
                        <a:t> 1 6 </a:t>
                      </a:r>
                      <a:r>
                        <a:rPr lang="cs-CZ" sz="1800" u="none" strike="noStrike" dirty="0" err="1" smtClean="0"/>
                        <a:t>6</a:t>
                      </a:r>
                      <a:r>
                        <a:rPr lang="cs-CZ" sz="1800" u="none" strike="noStrike" dirty="0" smtClean="0"/>
                        <a:t> 5 4 2 6 2 1 6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0267" name="TextovéPole 4"/>
          <p:cNvSpPr txBox="1">
            <a:spLocks noChangeArrowheads="1"/>
          </p:cNvSpPr>
          <p:nvPr/>
        </p:nvSpPr>
        <p:spPr bwMode="auto">
          <a:xfrm>
            <a:off x="285750" y="285750"/>
            <a:ext cx="8429625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dirty="0">
                <a:latin typeface="Calibri" pitchFamily="34" charset="0"/>
              </a:rPr>
              <a:t>Hledání </a:t>
            </a:r>
            <a:r>
              <a:rPr lang="cs-CZ" sz="2800" b="1" dirty="0">
                <a:latin typeface="Calibri" pitchFamily="34" charset="0"/>
              </a:rPr>
              <a:t>1. místa</a:t>
            </a:r>
          </a:p>
          <a:p>
            <a:r>
              <a:rPr lang="cs-CZ" sz="2800" dirty="0" smtClean="0">
                <a:latin typeface="Calibri" pitchFamily="34" charset="0"/>
              </a:rPr>
              <a:t>Vyhrává skupina, kterou dala na první místo </a:t>
            </a:r>
            <a:r>
              <a:rPr lang="cs-CZ" sz="2800" b="1" dirty="0" smtClean="0">
                <a:latin typeface="Calibri" pitchFamily="34" charset="0"/>
              </a:rPr>
              <a:t>většina</a:t>
            </a:r>
            <a:r>
              <a:rPr lang="cs-CZ" sz="2800" dirty="0" smtClean="0">
                <a:latin typeface="Calibri" pitchFamily="34" charset="0"/>
              </a:rPr>
              <a:t> porotců. Při 11 porotcích musí mít více </a:t>
            </a:r>
            <a:r>
              <a:rPr lang="cs-CZ" sz="2800" b="1" dirty="0" smtClean="0">
                <a:latin typeface="Calibri" pitchFamily="34" charset="0"/>
              </a:rPr>
              <a:t>než 6 jedniček</a:t>
            </a:r>
            <a:r>
              <a:rPr lang="cs-CZ" sz="2800" dirty="0" smtClean="0">
                <a:latin typeface="Calibri" pitchFamily="34" charset="0"/>
              </a:rPr>
              <a:t>.</a:t>
            </a:r>
          </a:p>
          <a:p>
            <a:endParaRPr lang="cs-CZ" sz="28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14313" y="1643063"/>
          <a:ext cx="8715436" cy="392908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43272"/>
                <a:gridCol w="1928826"/>
                <a:gridCol w="642942"/>
                <a:gridCol w="3000396"/>
              </a:tblGrid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/>
                        <a:t>Super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5 1 2 1 3 5 4 5 3 4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2615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Poreotix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r>
                        <a:rPr lang="cs-CZ" sz="1800" u="none" strike="noStrike" dirty="0" smtClean="0"/>
                        <a:t> 3 2 5 6 2 3 5 3 4 3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6058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JabbaWockeeZ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r>
                        <a:rPr lang="cs-CZ" sz="1800" u="none" strike="noStrike" dirty="0" smtClean="0"/>
                        <a:t> 4 3 1 2 1 4 1 </a:t>
                      </a:r>
                      <a:r>
                        <a:rPr lang="cs-CZ" sz="1800" u="none" strike="noStrike" dirty="0" err="1" smtClean="0"/>
                        <a:t>1</a:t>
                      </a:r>
                      <a:r>
                        <a:rPr lang="cs-CZ" sz="1800" u="none" strike="noStrike" dirty="0" smtClean="0"/>
                        <a:t> 5 </a:t>
                      </a:r>
                      <a:r>
                        <a:rPr lang="cs-CZ" sz="1800" u="none" strike="noStrike" dirty="0" err="1" smtClean="0"/>
                        <a:t>5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We</a:t>
                      </a:r>
                      <a:r>
                        <a:rPr lang="cs-CZ" sz="1600" dirty="0" smtClean="0"/>
                        <a:t> Are </a:t>
                      </a:r>
                      <a:r>
                        <a:rPr lang="cs-CZ" sz="1600" dirty="0" err="1" smtClean="0"/>
                        <a:t>Hereos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6 4 </a:t>
                      </a:r>
                      <a:r>
                        <a:rPr lang="cs-CZ" sz="1800" u="none" strike="noStrike" dirty="0" err="1" smtClean="0"/>
                        <a:t>4</a:t>
                      </a:r>
                      <a:r>
                        <a:rPr lang="cs-CZ" sz="1800" u="none" strike="noStrike" dirty="0" smtClean="0"/>
                        <a:t> 3 5 6 3 6 </a:t>
                      </a:r>
                      <a:r>
                        <a:rPr lang="cs-CZ" sz="1800" u="none" strike="noStrike" dirty="0" err="1" smtClean="0"/>
                        <a:t>6</a:t>
                      </a:r>
                      <a:r>
                        <a:rPr lang="cs-CZ" sz="1800" u="none" strike="noStrike" dirty="0" smtClean="0"/>
                        <a:t> 2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/>
                </a:tc>
              </a:tr>
              <a:tr h="64982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/>
                        <a:t>HDC Praha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 2 5 3 4 6 1 2 4 2 1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/>
                </a:tc>
              </a:tr>
              <a:tr h="593882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Quest</a:t>
                      </a:r>
                      <a:r>
                        <a:rPr lang="cs-CZ" sz="1600" dirty="0" smtClean="0"/>
                        <a:t>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 6 </a:t>
                      </a:r>
                      <a:r>
                        <a:rPr lang="cs-CZ" sz="1800" u="none" strike="noStrike" dirty="0" err="1" smtClean="0"/>
                        <a:t>6</a:t>
                      </a:r>
                      <a:r>
                        <a:rPr lang="cs-CZ" sz="1800" u="none" strike="noStrike" dirty="0" smtClean="0"/>
                        <a:t> 5 4 2 6 2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 6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sym typeface="Wingdings" pitchFamily="2" charset="2"/>
                        </a:rPr>
                        <a:t></a:t>
                      </a:r>
                      <a:endParaRPr lang="cs-CZ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2 známky =&gt; </a:t>
                      </a:r>
                      <a:r>
                        <a:rPr lang="cs-CZ" sz="2800" b="1" dirty="0" smtClean="0">
                          <a:solidFill>
                            <a:srgbClr val="FF0000"/>
                          </a:solidFill>
                        </a:rPr>
                        <a:t>NE</a:t>
                      </a:r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1291" name="TextovéPole 4"/>
          <p:cNvSpPr txBox="1">
            <a:spLocks noChangeArrowheads="1"/>
          </p:cNvSpPr>
          <p:nvPr/>
        </p:nvSpPr>
        <p:spPr bwMode="auto">
          <a:xfrm>
            <a:off x="285750" y="285750"/>
            <a:ext cx="8429625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dirty="0">
                <a:latin typeface="Calibri" pitchFamily="34" charset="0"/>
              </a:rPr>
              <a:t>Hledání </a:t>
            </a:r>
            <a:r>
              <a:rPr lang="cs-CZ" sz="2800" b="1" dirty="0">
                <a:latin typeface="Calibri" pitchFamily="34" charset="0"/>
              </a:rPr>
              <a:t>1. místa</a:t>
            </a:r>
          </a:p>
          <a:p>
            <a:r>
              <a:rPr lang="cs-CZ" sz="2800" dirty="0" smtClean="0">
                <a:latin typeface="Calibri" pitchFamily="34" charset="0"/>
              </a:rPr>
              <a:t>Vyhrává skupina, kterou dala na první místo </a:t>
            </a:r>
            <a:r>
              <a:rPr lang="cs-CZ" sz="2800" b="1" dirty="0" smtClean="0">
                <a:latin typeface="Calibri" pitchFamily="34" charset="0"/>
              </a:rPr>
              <a:t>většina</a:t>
            </a:r>
            <a:r>
              <a:rPr lang="cs-CZ" sz="2800" dirty="0" smtClean="0">
                <a:latin typeface="Calibri" pitchFamily="34" charset="0"/>
              </a:rPr>
              <a:t> porotců. Při 11 porotcích musí mít více </a:t>
            </a:r>
            <a:r>
              <a:rPr lang="cs-CZ" sz="2800" b="1" dirty="0" smtClean="0">
                <a:latin typeface="Calibri" pitchFamily="34" charset="0"/>
              </a:rPr>
              <a:t>než 6 jedniček</a:t>
            </a:r>
            <a:r>
              <a:rPr lang="cs-CZ" sz="2800" dirty="0" smtClean="0">
                <a:latin typeface="Calibri" pitchFamily="34" charset="0"/>
              </a:rPr>
              <a:t>.</a:t>
            </a:r>
          </a:p>
          <a:p>
            <a:r>
              <a:rPr lang="cs-CZ" sz="2800" dirty="0" smtClean="0">
                <a:latin typeface="Calibri" pitchFamily="34" charset="0"/>
              </a:rPr>
              <a:t>.</a:t>
            </a:r>
            <a:endParaRPr lang="cs-CZ" sz="2800" dirty="0">
              <a:latin typeface="Calibri" pitchFamily="34" charset="0"/>
            </a:endParaRPr>
          </a:p>
          <a:p>
            <a:endParaRPr lang="cs-CZ" sz="28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14313" y="1643063"/>
          <a:ext cx="8715436" cy="392908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43272"/>
                <a:gridCol w="1928826"/>
                <a:gridCol w="642942"/>
                <a:gridCol w="3000396"/>
              </a:tblGrid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/>
                        <a:t>Super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5 1 2 1 3 5 4 5 3 4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2615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Poreotix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r>
                        <a:rPr lang="cs-CZ" sz="1800" u="none" strike="noStrike" dirty="0" smtClean="0"/>
                        <a:t> 3 2 5 6 2 3 5 3 4 3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6058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JabbaWockeeZ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r>
                        <a:rPr lang="cs-CZ" sz="1800" u="none" strike="noStrike" dirty="0" smtClean="0"/>
                        <a:t> 4 3 1 2 1 4 1 </a:t>
                      </a:r>
                      <a:r>
                        <a:rPr lang="cs-CZ" sz="1800" u="none" strike="noStrike" dirty="0" err="1" smtClean="0"/>
                        <a:t>1</a:t>
                      </a:r>
                      <a:r>
                        <a:rPr lang="cs-CZ" sz="1800" u="none" strike="noStrike" dirty="0" smtClean="0"/>
                        <a:t> 5 </a:t>
                      </a:r>
                      <a:r>
                        <a:rPr lang="cs-CZ" sz="1800" u="none" strike="noStrike" dirty="0" err="1" smtClean="0"/>
                        <a:t>5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We</a:t>
                      </a:r>
                      <a:r>
                        <a:rPr lang="cs-CZ" sz="1600" dirty="0" smtClean="0"/>
                        <a:t> Are </a:t>
                      </a:r>
                      <a:r>
                        <a:rPr lang="cs-CZ" sz="1600" dirty="0" err="1" smtClean="0"/>
                        <a:t>Hereos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6 4 </a:t>
                      </a:r>
                      <a:r>
                        <a:rPr lang="cs-CZ" sz="1800" u="none" strike="noStrike" dirty="0" err="1" smtClean="0"/>
                        <a:t>4</a:t>
                      </a:r>
                      <a:r>
                        <a:rPr lang="cs-CZ" sz="1800" u="none" strike="noStrike" dirty="0" smtClean="0"/>
                        <a:t> 3 5 6 3 6 </a:t>
                      </a:r>
                      <a:r>
                        <a:rPr lang="cs-CZ" sz="1800" u="none" strike="noStrike" dirty="0" err="1" smtClean="0"/>
                        <a:t>6</a:t>
                      </a:r>
                      <a:r>
                        <a:rPr lang="cs-CZ" sz="1800" u="none" strike="noStrike" dirty="0" smtClean="0"/>
                        <a:t> 2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/>
                </a:tc>
              </a:tr>
              <a:tr h="64982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/>
                        <a:t>HDC Praha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 2 5 3 4 6 1 2 4 2 1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/>
                </a:tc>
              </a:tr>
              <a:tr h="593882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Quest</a:t>
                      </a:r>
                      <a:r>
                        <a:rPr lang="cs-CZ" sz="1600" dirty="0" smtClean="0"/>
                        <a:t>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r>
                        <a:rPr lang="cs-CZ" sz="1800" u="none" strike="noStrike" dirty="0" smtClean="0"/>
                        <a:t> 1 6 </a:t>
                      </a:r>
                      <a:r>
                        <a:rPr lang="cs-CZ" sz="1800" u="none" strike="noStrike" dirty="0" err="1" smtClean="0"/>
                        <a:t>6</a:t>
                      </a:r>
                      <a:r>
                        <a:rPr lang="cs-CZ" sz="1800" u="none" strike="noStrike" dirty="0" smtClean="0"/>
                        <a:t> 5 4 2 6 2 1 6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2315" name="TextovéPole 4"/>
          <p:cNvSpPr txBox="1">
            <a:spLocks noChangeArrowheads="1"/>
          </p:cNvSpPr>
          <p:nvPr/>
        </p:nvSpPr>
        <p:spPr bwMode="auto">
          <a:xfrm>
            <a:off x="285750" y="285750"/>
            <a:ext cx="8429625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dirty="0">
                <a:latin typeface="Calibri" pitchFamily="34" charset="0"/>
              </a:rPr>
              <a:t>Hledání </a:t>
            </a:r>
            <a:r>
              <a:rPr lang="cs-CZ" sz="2800" b="1" dirty="0">
                <a:latin typeface="Calibri" pitchFamily="34" charset="0"/>
              </a:rPr>
              <a:t>1. místa</a:t>
            </a:r>
          </a:p>
          <a:p>
            <a:r>
              <a:rPr lang="cs-CZ" sz="2800" dirty="0" smtClean="0">
                <a:latin typeface="Calibri" pitchFamily="34" charset="0"/>
              </a:rPr>
              <a:t>Vyhrává skupina, kterou dala na první místo </a:t>
            </a:r>
            <a:r>
              <a:rPr lang="cs-CZ" sz="2800" b="1" dirty="0" smtClean="0">
                <a:latin typeface="Calibri" pitchFamily="34" charset="0"/>
              </a:rPr>
              <a:t>většina</a:t>
            </a:r>
            <a:r>
              <a:rPr lang="cs-CZ" sz="2800" dirty="0" smtClean="0">
                <a:latin typeface="Calibri" pitchFamily="34" charset="0"/>
              </a:rPr>
              <a:t> porotců. Při 11 porotcích musí mít více </a:t>
            </a:r>
            <a:r>
              <a:rPr lang="cs-CZ" sz="2800" b="1" dirty="0" smtClean="0">
                <a:latin typeface="Calibri" pitchFamily="34" charset="0"/>
              </a:rPr>
              <a:t>než 6 jedniček</a:t>
            </a:r>
            <a:r>
              <a:rPr lang="cs-CZ" sz="2800" dirty="0" smtClean="0">
                <a:latin typeface="Calibri" pitchFamily="34" charset="0"/>
              </a:rPr>
              <a:t>.</a:t>
            </a:r>
          </a:p>
          <a:p>
            <a:endParaRPr lang="cs-CZ" sz="2800" dirty="0">
              <a:latin typeface="Calibri" pitchFamily="34" charset="0"/>
            </a:endParaRPr>
          </a:p>
        </p:txBody>
      </p:sp>
      <p:sp>
        <p:nvSpPr>
          <p:cNvPr id="12316" name="TextovéPole 5"/>
          <p:cNvSpPr txBox="1">
            <a:spLocks noChangeArrowheads="1"/>
          </p:cNvSpPr>
          <p:nvPr/>
        </p:nvSpPr>
        <p:spPr bwMode="auto">
          <a:xfrm>
            <a:off x="5857875" y="3000375"/>
            <a:ext cx="2786063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>
                <a:latin typeface="Calibri" pitchFamily="34" charset="0"/>
              </a:rPr>
              <a:t>Pomocí tohoto pravidla vítěze </a:t>
            </a:r>
            <a:r>
              <a:rPr lang="cs-CZ" sz="2800" b="1">
                <a:solidFill>
                  <a:srgbClr val="FF0000"/>
                </a:solidFill>
                <a:latin typeface="Calibri" pitchFamily="34" charset="0"/>
              </a:rPr>
              <a:t>nelze</a:t>
            </a:r>
            <a:r>
              <a:rPr lang="cs-CZ" sz="2800" b="1">
                <a:latin typeface="Calibri" pitchFamily="34" charset="0"/>
              </a:rPr>
              <a:t> určit 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14313" y="1643063"/>
          <a:ext cx="8715436" cy="392908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43272"/>
                <a:gridCol w="1928826"/>
                <a:gridCol w="642942"/>
                <a:gridCol w="3000396"/>
              </a:tblGrid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/>
                        <a:t>Super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5 1 2 1 3 5 4 5 3 4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2615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Poreotix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r>
                        <a:rPr lang="cs-CZ" sz="1800" u="none" strike="noStrike" dirty="0" smtClean="0"/>
                        <a:t> 3 2 5 6 2 3 5 3 4 3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6058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JabbaWockeeZ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r>
                        <a:rPr lang="cs-CZ" sz="1800" u="none" strike="noStrike" dirty="0" smtClean="0"/>
                        <a:t> 4 3 1 2 1 4 1 </a:t>
                      </a:r>
                      <a:r>
                        <a:rPr lang="cs-CZ" sz="1800" u="none" strike="noStrike" dirty="0" err="1" smtClean="0"/>
                        <a:t>1</a:t>
                      </a:r>
                      <a:r>
                        <a:rPr lang="cs-CZ" sz="1800" u="none" strike="noStrike" dirty="0" smtClean="0"/>
                        <a:t> 5 </a:t>
                      </a:r>
                      <a:r>
                        <a:rPr lang="cs-CZ" sz="1800" u="none" strike="noStrike" dirty="0" err="1" smtClean="0"/>
                        <a:t>5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We</a:t>
                      </a:r>
                      <a:r>
                        <a:rPr lang="cs-CZ" sz="1600" dirty="0" smtClean="0"/>
                        <a:t> Are </a:t>
                      </a:r>
                      <a:r>
                        <a:rPr lang="cs-CZ" sz="1600" dirty="0" err="1" smtClean="0"/>
                        <a:t>Hereos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6 4 </a:t>
                      </a:r>
                      <a:r>
                        <a:rPr lang="cs-CZ" sz="1800" u="none" strike="noStrike" dirty="0" err="1" smtClean="0"/>
                        <a:t>4</a:t>
                      </a:r>
                      <a:r>
                        <a:rPr lang="cs-CZ" sz="1800" u="none" strike="noStrike" dirty="0" smtClean="0"/>
                        <a:t> 3 5 6 3 6 </a:t>
                      </a:r>
                      <a:r>
                        <a:rPr lang="cs-CZ" sz="1800" u="none" strike="noStrike" dirty="0" err="1" smtClean="0"/>
                        <a:t>6</a:t>
                      </a:r>
                      <a:r>
                        <a:rPr lang="cs-CZ" sz="1800" u="none" strike="noStrike" dirty="0" smtClean="0"/>
                        <a:t> 2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/>
                </a:tc>
              </a:tr>
              <a:tr h="64982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/>
                        <a:t>HDC Praha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 2 5 3 4 6 1 2 4 2 1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/>
                </a:tc>
              </a:tr>
              <a:tr h="593882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Quest</a:t>
                      </a:r>
                      <a:r>
                        <a:rPr lang="cs-CZ" sz="1600" dirty="0" smtClean="0"/>
                        <a:t>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r>
                        <a:rPr lang="cs-CZ" sz="1800" u="none" strike="noStrike" dirty="0" smtClean="0"/>
                        <a:t> 1 6 </a:t>
                      </a:r>
                      <a:r>
                        <a:rPr lang="cs-CZ" sz="1800" u="none" strike="noStrike" dirty="0" err="1" smtClean="0"/>
                        <a:t>6</a:t>
                      </a:r>
                      <a:r>
                        <a:rPr lang="cs-CZ" sz="1800" u="none" strike="noStrike" dirty="0" smtClean="0"/>
                        <a:t> 5 4 2 6 2 1 6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3339" name="TextovéPole 4"/>
          <p:cNvSpPr txBox="1">
            <a:spLocks noChangeArrowheads="1"/>
          </p:cNvSpPr>
          <p:nvPr/>
        </p:nvSpPr>
        <p:spPr bwMode="auto">
          <a:xfrm>
            <a:off x="285750" y="285750"/>
            <a:ext cx="8429625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dirty="0">
                <a:latin typeface="Calibri" pitchFamily="34" charset="0"/>
              </a:rPr>
              <a:t>Hledání </a:t>
            </a:r>
            <a:r>
              <a:rPr lang="cs-CZ" sz="2800" b="1" dirty="0">
                <a:latin typeface="Calibri" pitchFamily="34" charset="0"/>
              </a:rPr>
              <a:t>1. místa</a:t>
            </a:r>
          </a:p>
          <a:p>
            <a:r>
              <a:rPr lang="cs-CZ" sz="2800" dirty="0">
                <a:latin typeface="Calibri" pitchFamily="34" charset="0"/>
              </a:rPr>
              <a:t>V tomto případě tedy </a:t>
            </a:r>
            <a:r>
              <a:rPr lang="cs-CZ" sz="2800" dirty="0" smtClean="0">
                <a:latin typeface="Calibri" pitchFamily="34" charset="0"/>
              </a:rPr>
              <a:t>vyhrává skupina, kterou </a:t>
            </a:r>
            <a:r>
              <a:rPr lang="cs-CZ" sz="2800" dirty="0">
                <a:latin typeface="Calibri" pitchFamily="34" charset="0"/>
              </a:rPr>
              <a:t>většina porotců (6 a víc) hodnotila </a:t>
            </a:r>
            <a:r>
              <a:rPr lang="cs-CZ" sz="2800" b="1" dirty="0">
                <a:solidFill>
                  <a:srgbClr val="FF0000"/>
                </a:solidFill>
                <a:latin typeface="Calibri" pitchFamily="34" charset="0"/>
              </a:rPr>
              <a:t>známkou 1 nebo 2</a:t>
            </a:r>
            <a:endParaRPr lang="cs-CZ" sz="2800" b="1" dirty="0">
              <a:latin typeface="Calibri" pitchFamily="34" charset="0"/>
            </a:endParaRPr>
          </a:p>
          <a:p>
            <a:endParaRPr lang="cs-CZ" sz="2800" dirty="0">
              <a:latin typeface="Calibri" pitchFamily="34" charset="0"/>
            </a:endParaRPr>
          </a:p>
        </p:txBody>
      </p:sp>
      <p:sp>
        <p:nvSpPr>
          <p:cNvPr id="13340" name="TextovéPole 5"/>
          <p:cNvSpPr txBox="1">
            <a:spLocks noChangeArrowheads="1"/>
          </p:cNvSpPr>
          <p:nvPr/>
        </p:nvSpPr>
        <p:spPr bwMode="auto">
          <a:xfrm>
            <a:off x="5857875" y="3000375"/>
            <a:ext cx="2786063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dirty="0">
                <a:latin typeface="Calibri" pitchFamily="34" charset="0"/>
              </a:rPr>
              <a:t>Podívejme se, zda </a:t>
            </a:r>
            <a:r>
              <a:rPr lang="cs-CZ" sz="2800" dirty="0" smtClean="0">
                <a:latin typeface="Calibri" pitchFamily="34" charset="0"/>
              </a:rPr>
              <a:t>některá skupina toto </a:t>
            </a:r>
            <a:r>
              <a:rPr lang="cs-CZ" sz="2800" dirty="0">
                <a:latin typeface="Calibri" pitchFamily="34" charset="0"/>
              </a:rPr>
              <a:t>splňuje…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14313" y="1643063"/>
          <a:ext cx="8715436" cy="392908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43272"/>
                <a:gridCol w="1928826"/>
                <a:gridCol w="642942"/>
                <a:gridCol w="3000396"/>
              </a:tblGrid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/>
                        <a:t>Super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5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 3 5 4 5 3 4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sym typeface="Wingdings" pitchFamily="2" charset="2"/>
                        </a:rPr>
                        <a:t></a:t>
                      </a:r>
                      <a:endParaRPr lang="cs-CZ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3 známky =&gt; </a:t>
                      </a:r>
                      <a:r>
                        <a:rPr lang="cs-CZ" sz="2800" b="1" dirty="0" smtClean="0">
                          <a:solidFill>
                            <a:srgbClr val="FF0000"/>
                          </a:solidFill>
                        </a:rPr>
                        <a:t>NE</a:t>
                      </a:r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</a:tr>
              <a:tr h="62615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Poreotix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r>
                        <a:rPr lang="cs-CZ" sz="1800" u="none" strike="noStrike" dirty="0" smtClean="0"/>
                        <a:t> 3 2 5 6 2 3 5 3 4 3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6058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JabbaWockeeZ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r>
                        <a:rPr lang="cs-CZ" sz="1800" u="none" strike="noStrike" dirty="0" smtClean="0"/>
                        <a:t> 4 3 1 2 1 4 1 </a:t>
                      </a:r>
                      <a:r>
                        <a:rPr lang="cs-CZ" sz="1800" u="none" strike="noStrike" dirty="0" err="1" smtClean="0"/>
                        <a:t>1</a:t>
                      </a:r>
                      <a:r>
                        <a:rPr lang="cs-CZ" sz="1800" u="none" strike="noStrike" dirty="0" smtClean="0"/>
                        <a:t> 5 </a:t>
                      </a:r>
                      <a:r>
                        <a:rPr lang="cs-CZ" sz="1800" u="none" strike="noStrike" dirty="0" err="1" smtClean="0"/>
                        <a:t>5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We</a:t>
                      </a:r>
                      <a:r>
                        <a:rPr lang="cs-CZ" sz="1600" dirty="0" smtClean="0"/>
                        <a:t> Are </a:t>
                      </a:r>
                      <a:r>
                        <a:rPr lang="cs-CZ" sz="1600" dirty="0" err="1" smtClean="0"/>
                        <a:t>Hereos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6 4 </a:t>
                      </a:r>
                      <a:r>
                        <a:rPr lang="cs-CZ" sz="1800" u="none" strike="noStrike" dirty="0" err="1" smtClean="0"/>
                        <a:t>4</a:t>
                      </a:r>
                      <a:r>
                        <a:rPr lang="cs-CZ" sz="1800" u="none" strike="noStrike" dirty="0" smtClean="0"/>
                        <a:t> 3 5 6 3 6 </a:t>
                      </a:r>
                      <a:r>
                        <a:rPr lang="cs-CZ" sz="1800" u="none" strike="noStrike" dirty="0" err="1" smtClean="0"/>
                        <a:t>6</a:t>
                      </a:r>
                      <a:r>
                        <a:rPr lang="cs-CZ" sz="1800" u="none" strike="noStrike" dirty="0" smtClean="0"/>
                        <a:t> 2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/>
                </a:tc>
              </a:tr>
              <a:tr h="64982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/>
                        <a:t>HDC Praha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 2 5 3 4 6 1 2 4 2 1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/>
                </a:tc>
              </a:tr>
              <a:tr h="593882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Quest</a:t>
                      </a:r>
                      <a:r>
                        <a:rPr lang="cs-CZ" sz="1600" dirty="0" smtClean="0"/>
                        <a:t>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r>
                        <a:rPr lang="cs-CZ" sz="1800" u="none" strike="noStrike" dirty="0" smtClean="0"/>
                        <a:t> 1 6 </a:t>
                      </a:r>
                      <a:r>
                        <a:rPr lang="cs-CZ" sz="1800" u="none" strike="noStrike" dirty="0" err="1" smtClean="0"/>
                        <a:t>6</a:t>
                      </a:r>
                      <a:r>
                        <a:rPr lang="cs-CZ" sz="1800" u="none" strike="noStrike" dirty="0" smtClean="0"/>
                        <a:t> 5 4 2 6 2 1 6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4363" name="TextovéPole 4"/>
          <p:cNvSpPr txBox="1">
            <a:spLocks noChangeArrowheads="1"/>
          </p:cNvSpPr>
          <p:nvPr/>
        </p:nvSpPr>
        <p:spPr bwMode="auto">
          <a:xfrm>
            <a:off x="285750" y="285750"/>
            <a:ext cx="8429625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dirty="0">
                <a:latin typeface="Calibri" pitchFamily="34" charset="0"/>
              </a:rPr>
              <a:t>Hledání </a:t>
            </a:r>
            <a:r>
              <a:rPr lang="cs-CZ" sz="2800" b="1" dirty="0">
                <a:latin typeface="Calibri" pitchFamily="34" charset="0"/>
              </a:rPr>
              <a:t>1. místa</a:t>
            </a:r>
          </a:p>
          <a:p>
            <a:r>
              <a:rPr lang="cs-CZ" sz="2800" dirty="0" smtClean="0">
                <a:latin typeface="Calibri" pitchFamily="34" charset="0"/>
              </a:rPr>
              <a:t>V tomto případě tedy vyhrává skupina, kterou většina porotců (6 a víc) hodnotila </a:t>
            </a:r>
            <a:r>
              <a:rPr lang="cs-CZ" sz="2800" b="1" dirty="0" smtClean="0">
                <a:solidFill>
                  <a:srgbClr val="FF0000"/>
                </a:solidFill>
                <a:latin typeface="Calibri" pitchFamily="34" charset="0"/>
              </a:rPr>
              <a:t>známkou 1 nebo 2</a:t>
            </a:r>
            <a:endParaRPr lang="cs-CZ" sz="2800" b="1" dirty="0" smtClean="0">
              <a:latin typeface="Calibri" pitchFamily="34" charset="0"/>
            </a:endParaRPr>
          </a:p>
          <a:p>
            <a:endParaRPr lang="cs-CZ" sz="28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14313" y="1643063"/>
          <a:ext cx="8715436" cy="392908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43272"/>
                <a:gridCol w="1928826"/>
                <a:gridCol w="642942"/>
                <a:gridCol w="3000396"/>
              </a:tblGrid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/>
                        <a:t>Super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5 1 2 1 3 5 4 5 3 4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2615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Poreotix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r>
                        <a:rPr lang="cs-CZ" sz="1800" u="none" strike="noStrike" dirty="0" smtClean="0"/>
                        <a:t> 3 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5 6 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3 5 3 4 3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sym typeface="Wingdings" pitchFamily="2" charset="2"/>
                        </a:rPr>
                        <a:t></a:t>
                      </a:r>
                      <a:endParaRPr lang="cs-CZ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2 známky =&gt; </a:t>
                      </a:r>
                      <a:r>
                        <a:rPr lang="cs-CZ" sz="2800" b="1" dirty="0" smtClean="0">
                          <a:solidFill>
                            <a:srgbClr val="FF0000"/>
                          </a:solidFill>
                        </a:rPr>
                        <a:t>NE</a:t>
                      </a:r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</a:tr>
              <a:tr h="66058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JabbaWockeeZ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r>
                        <a:rPr lang="cs-CZ" sz="1800" u="none" strike="noStrike" dirty="0" smtClean="0"/>
                        <a:t> 4 3 1 2 1 4 1 </a:t>
                      </a:r>
                      <a:r>
                        <a:rPr lang="cs-CZ" sz="1800" u="none" strike="noStrike" dirty="0" err="1" smtClean="0"/>
                        <a:t>1</a:t>
                      </a:r>
                      <a:r>
                        <a:rPr lang="cs-CZ" sz="1800" u="none" strike="noStrike" dirty="0" smtClean="0"/>
                        <a:t> 5 </a:t>
                      </a:r>
                      <a:r>
                        <a:rPr lang="cs-CZ" sz="1800" u="none" strike="noStrike" dirty="0" err="1" smtClean="0"/>
                        <a:t>5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We</a:t>
                      </a:r>
                      <a:r>
                        <a:rPr lang="cs-CZ" sz="1600" dirty="0" smtClean="0"/>
                        <a:t> Are </a:t>
                      </a:r>
                      <a:r>
                        <a:rPr lang="cs-CZ" sz="1600" dirty="0" err="1" smtClean="0"/>
                        <a:t>Hereos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6 4 </a:t>
                      </a:r>
                      <a:r>
                        <a:rPr lang="cs-CZ" sz="1800" u="none" strike="noStrike" dirty="0" err="1" smtClean="0"/>
                        <a:t>4</a:t>
                      </a:r>
                      <a:r>
                        <a:rPr lang="cs-CZ" sz="1800" u="none" strike="noStrike" dirty="0" smtClean="0"/>
                        <a:t> 3 5 6 3 6 </a:t>
                      </a:r>
                      <a:r>
                        <a:rPr lang="cs-CZ" sz="1800" u="none" strike="noStrike" dirty="0" err="1" smtClean="0"/>
                        <a:t>6</a:t>
                      </a:r>
                      <a:r>
                        <a:rPr lang="cs-CZ" sz="1800" u="none" strike="noStrike" dirty="0" smtClean="0"/>
                        <a:t> 2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/>
                </a:tc>
              </a:tr>
              <a:tr h="64982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/>
                        <a:t>HDC Praha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 2 5 3 4 6 1 2 4 2 1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/>
                </a:tc>
              </a:tr>
              <a:tr h="593882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Quest</a:t>
                      </a:r>
                      <a:r>
                        <a:rPr lang="cs-CZ" sz="1600" dirty="0" smtClean="0"/>
                        <a:t>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r>
                        <a:rPr lang="cs-CZ" sz="1800" u="none" strike="noStrike" dirty="0" smtClean="0"/>
                        <a:t> 1 6 </a:t>
                      </a:r>
                      <a:r>
                        <a:rPr lang="cs-CZ" sz="1800" u="none" strike="noStrike" dirty="0" err="1" smtClean="0"/>
                        <a:t>6</a:t>
                      </a:r>
                      <a:r>
                        <a:rPr lang="cs-CZ" sz="1800" u="none" strike="noStrike" dirty="0" smtClean="0"/>
                        <a:t> 5 4 2 6 2 1 6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5387" name="TextovéPole 4"/>
          <p:cNvSpPr txBox="1">
            <a:spLocks noChangeArrowheads="1"/>
          </p:cNvSpPr>
          <p:nvPr/>
        </p:nvSpPr>
        <p:spPr bwMode="auto">
          <a:xfrm>
            <a:off x="285750" y="285750"/>
            <a:ext cx="8429625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dirty="0">
                <a:latin typeface="Calibri" pitchFamily="34" charset="0"/>
              </a:rPr>
              <a:t>Hledání </a:t>
            </a:r>
            <a:r>
              <a:rPr lang="cs-CZ" sz="2800" b="1" dirty="0">
                <a:latin typeface="Calibri" pitchFamily="34" charset="0"/>
              </a:rPr>
              <a:t>1. místa</a:t>
            </a:r>
          </a:p>
          <a:p>
            <a:r>
              <a:rPr lang="cs-CZ" sz="2800" dirty="0" smtClean="0">
                <a:latin typeface="Calibri" pitchFamily="34" charset="0"/>
              </a:rPr>
              <a:t>V tomto případě tedy vyhrává skupina, kterou většina porotců (6 a víc) hodnotila </a:t>
            </a:r>
            <a:r>
              <a:rPr lang="cs-CZ" sz="2800" b="1" dirty="0" smtClean="0">
                <a:solidFill>
                  <a:srgbClr val="FF0000"/>
                </a:solidFill>
                <a:latin typeface="Calibri" pitchFamily="34" charset="0"/>
              </a:rPr>
              <a:t>známkou 1 nebo 2</a:t>
            </a:r>
            <a:endParaRPr lang="cs-CZ" sz="2800" b="1" dirty="0" smtClean="0">
              <a:latin typeface="Calibri" pitchFamily="34" charset="0"/>
            </a:endParaRPr>
          </a:p>
          <a:p>
            <a:endParaRPr lang="cs-CZ" sz="28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14313" y="1643063"/>
          <a:ext cx="8715436" cy="392908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43272"/>
                <a:gridCol w="1928826"/>
                <a:gridCol w="642942"/>
                <a:gridCol w="3000396"/>
              </a:tblGrid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/>
                        <a:t>Super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5 1 2 1 3 5 4 5 3 4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2615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Poreotix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r>
                        <a:rPr lang="cs-CZ" sz="1800" u="none" strike="noStrike" dirty="0" smtClean="0"/>
                        <a:t> 3 2 5 6 2 3 5 3 4 3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6058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JabbaWockeeZ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r>
                        <a:rPr lang="cs-CZ" sz="1800" u="none" strike="noStrike" dirty="0" smtClean="0"/>
                        <a:t> 4 3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 4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 </a:t>
                      </a:r>
                      <a:r>
                        <a:rPr lang="cs-CZ" sz="1800" b="1" u="none" strike="noStrike" dirty="0" err="1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 5 </a:t>
                      </a:r>
                      <a:r>
                        <a:rPr lang="cs-CZ" sz="1800" u="none" strike="noStrike" dirty="0" err="1" smtClean="0"/>
                        <a:t>5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sym typeface="Wingdings" pitchFamily="2" charset="2"/>
                        </a:rPr>
                        <a:t></a:t>
                      </a:r>
                      <a:endParaRPr lang="cs-CZ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5 známek =&gt; </a:t>
                      </a:r>
                      <a:r>
                        <a:rPr lang="cs-CZ" sz="2800" b="1" dirty="0" smtClean="0">
                          <a:solidFill>
                            <a:srgbClr val="FF0000"/>
                          </a:solidFill>
                        </a:rPr>
                        <a:t>NE</a:t>
                      </a:r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</a:tr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We</a:t>
                      </a:r>
                      <a:r>
                        <a:rPr lang="cs-CZ" sz="1600" dirty="0" smtClean="0"/>
                        <a:t> Are </a:t>
                      </a:r>
                      <a:r>
                        <a:rPr lang="cs-CZ" sz="1600" dirty="0" err="1" smtClean="0"/>
                        <a:t>Hereos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6 4 </a:t>
                      </a:r>
                      <a:r>
                        <a:rPr lang="cs-CZ" sz="1800" u="none" strike="noStrike" dirty="0" err="1" smtClean="0"/>
                        <a:t>4</a:t>
                      </a:r>
                      <a:r>
                        <a:rPr lang="cs-CZ" sz="1800" u="none" strike="noStrike" dirty="0" smtClean="0"/>
                        <a:t> 3 5 6 3 6 </a:t>
                      </a:r>
                      <a:r>
                        <a:rPr lang="cs-CZ" sz="1800" u="none" strike="noStrike" dirty="0" err="1" smtClean="0"/>
                        <a:t>6</a:t>
                      </a:r>
                      <a:r>
                        <a:rPr lang="cs-CZ" sz="1800" u="none" strike="noStrike" dirty="0" smtClean="0"/>
                        <a:t> 2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4982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/>
                        <a:t>HDC Praha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 2 5 3 4 6 1 2 4 2 1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/>
                </a:tc>
              </a:tr>
              <a:tr h="593882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Quest</a:t>
                      </a:r>
                      <a:r>
                        <a:rPr lang="cs-CZ" sz="1600" dirty="0" smtClean="0"/>
                        <a:t>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r>
                        <a:rPr lang="cs-CZ" sz="1800" u="none" strike="noStrike" dirty="0" smtClean="0"/>
                        <a:t> 1 6 </a:t>
                      </a:r>
                      <a:r>
                        <a:rPr lang="cs-CZ" sz="1800" u="none" strike="noStrike" dirty="0" err="1" smtClean="0"/>
                        <a:t>6</a:t>
                      </a:r>
                      <a:r>
                        <a:rPr lang="cs-CZ" sz="1800" u="none" strike="noStrike" dirty="0" smtClean="0"/>
                        <a:t> 5 4 2 6 2 1 6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6411" name="TextovéPole 4"/>
          <p:cNvSpPr txBox="1">
            <a:spLocks noChangeArrowheads="1"/>
          </p:cNvSpPr>
          <p:nvPr/>
        </p:nvSpPr>
        <p:spPr bwMode="auto">
          <a:xfrm>
            <a:off x="285750" y="285750"/>
            <a:ext cx="8429625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dirty="0">
                <a:latin typeface="Calibri" pitchFamily="34" charset="0"/>
              </a:rPr>
              <a:t>Hledání </a:t>
            </a:r>
            <a:r>
              <a:rPr lang="cs-CZ" sz="2800" b="1" dirty="0">
                <a:latin typeface="Calibri" pitchFamily="34" charset="0"/>
              </a:rPr>
              <a:t>1. místa</a:t>
            </a:r>
          </a:p>
          <a:p>
            <a:r>
              <a:rPr lang="cs-CZ" sz="2800" dirty="0" smtClean="0">
                <a:latin typeface="Calibri" pitchFamily="34" charset="0"/>
              </a:rPr>
              <a:t>V tomto případě tedy vyhrává skupina, kterou většina porotců (6 a víc) hodnotila </a:t>
            </a:r>
            <a:r>
              <a:rPr lang="cs-CZ" sz="2800" b="1" dirty="0" smtClean="0">
                <a:solidFill>
                  <a:srgbClr val="FF0000"/>
                </a:solidFill>
                <a:latin typeface="Calibri" pitchFamily="34" charset="0"/>
              </a:rPr>
              <a:t>známkou 1 nebo 2</a:t>
            </a:r>
            <a:endParaRPr lang="cs-CZ" sz="2800" b="1" dirty="0" smtClean="0">
              <a:latin typeface="Calibri" pitchFamily="34" charset="0"/>
            </a:endParaRPr>
          </a:p>
          <a:p>
            <a:endParaRPr lang="cs-CZ" sz="28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14313" y="1643063"/>
          <a:ext cx="8715436" cy="392908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43272"/>
                <a:gridCol w="1928826"/>
                <a:gridCol w="642942"/>
                <a:gridCol w="3000396"/>
              </a:tblGrid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/>
                        <a:t>Super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5 1 2 1 3 5 4 5 3 4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2615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Poreotix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r>
                        <a:rPr lang="cs-CZ" sz="1800" u="none" strike="noStrike" dirty="0" smtClean="0"/>
                        <a:t> 3 2 5 6 2 3 5 3 4 3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6058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JabbaWockeeZ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r>
                        <a:rPr lang="cs-CZ" sz="1800" u="none" strike="noStrike" dirty="0" smtClean="0"/>
                        <a:t> 4 3 1 2 1 4 1 </a:t>
                      </a:r>
                      <a:r>
                        <a:rPr lang="cs-CZ" sz="1800" u="none" strike="noStrike" dirty="0" err="1" smtClean="0"/>
                        <a:t>1</a:t>
                      </a:r>
                      <a:r>
                        <a:rPr lang="cs-CZ" sz="1800" u="none" strike="noStrike" dirty="0" smtClean="0"/>
                        <a:t> 5 </a:t>
                      </a:r>
                      <a:r>
                        <a:rPr lang="cs-CZ" sz="1800" u="none" strike="noStrike" dirty="0" err="1" smtClean="0"/>
                        <a:t>5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We</a:t>
                      </a:r>
                      <a:r>
                        <a:rPr lang="cs-CZ" sz="1600" dirty="0" smtClean="0"/>
                        <a:t> Are </a:t>
                      </a:r>
                      <a:r>
                        <a:rPr lang="cs-CZ" sz="1600" dirty="0" err="1" smtClean="0"/>
                        <a:t>Hereos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6 4 </a:t>
                      </a:r>
                      <a:r>
                        <a:rPr lang="cs-CZ" sz="1800" u="none" strike="noStrike" dirty="0" err="1" smtClean="0"/>
                        <a:t>4</a:t>
                      </a:r>
                      <a:r>
                        <a:rPr lang="cs-CZ" sz="1800" u="none" strike="noStrike" dirty="0" smtClean="0"/>
                        <a:t> 3 5 6 3 6 </a:t>
                      </a:r>
                      <a:r>
                        <a:rPr lang="cs-CZ" sz="1800" u="none" strike="noStrike" dirty="0" err="1" smtClean="0"/>
                        <a:t>6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endParaRPr lang="cs-CZ" sz="1800" b="1" i="0" u="none" strike="noStrike" dirty="0">
                        <a:solidFill>
                          <a:srgbClr val="00B05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sym typeface="Wingdings" pitchFamily="2" charset="2"/>
                        </a:rPr>
                        <a:t></a:t>
                      </a:r>
                      <a:endParaRPr lang="cs-CZ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2 známky =&gt; </a:t>
                      </a:r>
                      <a:r>
                        <a:rPr lang="cs-CZ" sz="2800" b="1" dirty="0" smtClean="0">
                          <a:solidFill>
                            <a:srgbClr val="FF0000"/>
                          </a:solidFill>
                        </a:rPr>
                        <a:t>NE</a:t>
                      </a:r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</a:tr>
              <a:tr h="64982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/>
                        <a:t>HDC Praha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 2 5 3 4 6 1 2 4 2 1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593882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Quest</a:t>
                      </a:r>
                      <a:r>
                        <a:rPr lang="cs-CZ" sz="1600" dirty="0" smtClean="0"/>
                        <a:t>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r>
                        <a:rPr lang="cs-CZ" sz="1800" u="none" strike="noStrike" dirty="0" smtClean="0"/>
                        <a:t> 1 6 </a:t>
                      </a:r>
                      <a:r>
                        <a:rPr lang="cs-CZ" sz="1800" u="none" strike="noStrike" dirty="0" err="1" smtClean="0"/>
                        <a:t>6</a:t>
                      </a:r>
                      <a:r>
                        <a:rPr lang="cs-CZ" sz="1800" u="none" strike="noStrike" dirty="0" smtClean="0"/>
                        <a:t> 5 4 2 6 2 1 6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7435" name="TextovéPole 4"/>
          <p:cNvSpPr txBox="1">
            <a:spLocks noChangeArrowheads="1"/>
          </p:cNvSpPr>
          <p:nvPr/>
        </p:nvSpPr>
        <p:spPr bwMode="auto">
          <a:xfrm>
            <a:off x="285750" y="285750"/>
            <a:ext cx="8429625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dirty="0">
                <a:latin typeface="Calibri" pitchFamily="34" charset="0"/>
              </a:rPr>
              <a:t>Hledání </a:t>
            </a:r>
            <a:r>
              <a:rPr lang="cs-CZ" sz="2800" b="1" dirty="0">
                <a:latin typeface="Calibri" pitchFamily="34" charset="0"/>
              </a:rPr>
              <a:t>1. místa</a:t>
            </a:r>
          </a:p>
          <a:p>
            <a:r>
              <a:rPr lang="cs-CZ" sz="2800" dirty="0" smtClean="0">
                <a:latin typeface="Calibri" pitchFamily="34" charset="0"/>
              </a:rPr>
              <a:t>V tomto případě tedy vyhrává skupina, kterou většina porotců (6 a víc) hodnotila </a:t>
            </a:r>
            <a:r>
              <a:rPr lang="cs-CZ" sz="2800" b="1" dirty="0" smtClean="0">
                <a:solidFill>
                  <a:srgbClr val="FF0000"/>
                </a:solidFill>
                <a:latin typeface="Calibri" pitchFamily="34" charset="0"/>
              </a:rPr>
              <a:t>známkou 1 nebo 2</a:t>
            </a:r>
            <a:endParaRPr lang="cs-CZ" sz="2800" b="1" dirty="0" smtClean="0">
              <a:latin typeface="Calibri" pitchFamily="34" charset="0"/>
            </a:endParaRPr>
          </a:p>
          <a:p>
            <a:endParaRPr lang="cs-CZ" sz="28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14313" y="1643063"/>
          <a:ext cx="8715436" cy="392908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43272"/>
                <a:gridCol w="1928826"/>
                <a:gridCol w="642942"/>
                <a:gridCol w="3000396"/>
              </a:tblGrid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/>
                        <a:t>Super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5 1 2 1 3 5 4 5 3 4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2615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Poreotix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r>
                        <a:rPr lang="cs-CZ" sz="1800" u="none" strike="noStrike" dirty="0" smtClean="0"/>
                        <a:t> 3 2 5 6 2 3 5 3 4 3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6058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JabbaWockeeZ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r>
                        <a:rPr lang="cs-CZ" sz="1800" u="none" strike="noStrike" dirty="0" smtClean="0"/>
                        <a:t> 4 3 1 2 1 4 1 </a:t>
                      </a:r>
                      <a:r>
                        <a:rPr lang="cs-CZ" sz="1800" u="none" strike="noStrike" dirty="0" err="1" smtClean="0"/>
                        <a:t>1</a:t>
                      </a:r>
                      <a:r>
                        <a:rPr lang="cs-CZ" sz="1800" u="none" strike="noStrike" dirty="0" smtClean="0"/>
                        <a:t> 5 </a:t>
                      </a:r>
                      <a:r>
                        <a:rPr lang="cs-CZ" sz="1800" u="none" strike="noStrike" dirty="0" err="1" smtClean="0"/>
                        <a:t>5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We</a:t>
                      </a:r>
                      <a:r>
                        <a:rPr lang="cs-CZ" sz="1600" dirty="0" smtClean="0"/>
                        <a:t> Are </a:t>
                      </a:r>
                      <a:r>
                        <a:rPr lang="cs-CZ" sz="1600" dirty="0" err="1" smtClean="0"/>
                        <a:t>Hereos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6 4 </a:t>
                      </a:r>
                      <a:r>
                        <a:rPr lang="cs-CZ" sz="1800" u="none" strike="noStrike" dirty="0" err="1" smtClean="0"/>
                        <a:t>4</a:t>
                      </a:r>
                      <a:r>
                        <a:rPr lang="cs-CZ" sz="1800" u="none" strike="noStrike" dirty="0" smtClean="0"/>
                        <a:t> 3 5 6 3 6 </a:t>
                      </a:r>
                      <a:r>
                        <a:rPr lang="cs-CZ" sz="1800" u="none" strike="noStrike" dirty="0" err="1" smtClean="0"/>
                        <a:t>6</a:t>
                      </a:r>
                      <a:r>
                        <a:rPr lang="cs-CZ" sz="1800" u="none" strike="noStrike" dirty="0" smtClean="0"/>
                        <a:t> 2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/>
                </a:tc>
              </a:tr>
              <a:tr h="64982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/>
                        <a:t>HDC Praha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5 3 4 6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4 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lang="cs-CZ" sz="1800" b="1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sym typeface="Wingdings" pitchFamily="2" charset="2"/>
                        </a:rPr>
                        <a:t></a:t>
                      </a:r>
                      <a:endParaRPr lang="cs-CZ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6 známek =&gt; </a:t>
                      </a:r>
                      <a:r>
                        <a:rPr lang="cs-CZ" sz="2800" b="1" dirty="0" smtClean="0">
                          <a:solidFill>
                            <a:srgbClr val="00B050"/>
                          </a:solidFill>
                        </a:rPr>
                        <a:t>ANO</a:t>
                      </a:r>
                      <a:endParaRPr lang="cs-CZ" sz="2800" b="1" dirty="0">
                        <a:solidFill>
                          <a:srgbClr val="00B050"/>
                        </a:solidFill>
                      </a:endParaRPr>
                    </a:p>
                  </a:txBody>
                  <a:tcPr anchor="ctr"/>
                </a:tc>
              </a:tr>
              <a:tr h="593882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Quest</a:t>
                      </a:r>
                      <a:r>
                        <a:rPr lang="cs-CZ" sz="1600" dirty="0" smtClean="0"/>
                        <a:t>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r>
                        <a:rPr lang="cs-CZ" sz="1800" u="none" strike="noStrike" dirty="0" smtClean="0"/>
                        <a:t> 1 6 </a:t>
                      </a:r>
                      <a:r>
                        <a:rPr lang="cs-CZ" sz="1800" u="none" strike="noStrike" dirty="0" err="1" smtClean="0"/>
                        <a:t>6</a:t>
                      </a:r>
                      <a:r>
                        <a:rPr lang="cs-CZ" sz="1800" u="none" strike="noStrike" dirty="0" smtClean="0"/>
                        <a:t> 5 4 2 6 2 1 6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8459" name="TextovéPole 4"/>
          <p:cNvSpPr txBox="1">
            <a:spLocks noChangeArrowheads="1"/>
          </p:cNvSpPr>
          <p:nvPr/>
        </p:nvSpPr>
        <p:spPr bwMode="auto">
          <a:xfrm>
            <a:off x="285750" y="285750"/>
            <a:ext cx="8429625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dirty="0">
                <a:latin typeface="Calibri" pitchFamily="34" charset="0"/>
              </a:rPr>
              <a:t>Hledání </a:t>
            </a:r>
            <a:r>
              <a:rPr lang="cs-CZ" sz="2800" b="1" dirty="0">
                <a:latin typeface="Calibri" pitchFamily="34" charset="0"/>
              </a:rPr>
              <a:t>1. místa</a:t>
            </a:r>
          </a:p>
          <a:p>
            <a:r>
              <a:rPr lang="cs-CZ" sz="2800" dirty="0" smtClean="0">
                <a:latin typeface="Calibri" pitchFamily="34" charset="0"/>
              </a:rPr>
              <a:t>V tomto případě tedy vyhrává skupina, kterou většina porotců (6 a víc) hodnotila </a:t>
            </a:r>
            <a:r>
              <a:rPr lang="cs-CZ" sz="2800" b="1" dirty="0" smtClean="0">
                <a:solidFill>
                  <a:srgbClr val="FF0000"/>
                </a:solidFill>
                <a:latin typeface="Calibri" pitchFamily="34" charset="0"/>
              </a:rPr>
              <a:t>známkou 1 nebo 2</a:t>
            </a:r>
            <a:endParaRPr lang="cs-CZ" sz="2800" b="1" dirty="0" smtClean="0">
              <a:latin typeface="Calibri" pitchFamily="34" charset="0"/>
            </a:endParaRPr>
          </a:p>
          <a:p>
            <a:endParaRPr lang="cs-CZ" sz="28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14313" y="1643063"/>
          <a:ext cx="8715436" cy="392908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43272"/>
                <a:gridCol w="1928826"/>
                <a:gridCol w="642942"/>
                <a:gridCol w="3000396"/>
              </a:tblGrid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/>
                        <a:t>Super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5 1 2 1 3 5 4 5 3 4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2615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Poreotix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r>
                        <a:rPr lang="cs-CZ" sz="1800" u="none" strike="noStrike" dirty="0" smtClean="0"/>
                        <a:t> 3 2 5 6 2 3 5 3 4 3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6058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JabbaWockeeZ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r>
                        <a:rPr lang="cs-CZ" sz="1800" u="none" strike="noStrike" dirty="0" smtClean="0"/>
                        <a:t> 4 3 1 2 1 4 1 </a:t>
                      </a:r>
                      <a:r>
                        <a:rPr lang="cs-CZ" sz="1800" u="none" strike="noStrike" dirty="0" err="1" smtClean="0"/>
                        <a:t>1</a:t>
                      </a:r>
                      <a:r>
                        <a:rPr lang="cs-CZ" sz="1800" u="none" strike="noStrike" dirty="0" smtClean="0"/>
                        <a:t> 5 </a:t>
                      </a:r>
                      <a:r>
                        <a:rPr lang="cs-CZ" sz="1800" u="none" strike="noStrike" dirty="0" err="1" smtClean="0"/>
                        <a:t>5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We</a:t>
                      </a:r>
                      <a:r>
                        <a:rPr lang="cs-CZ" sz="1600" dirty="0" smtClean="0"/>
                        <a:t> Are </a:t>
                      </a:r>
                      <a:r>
                        <a:rPr lang="cs-CZ" sz="1600" dirty="0" err="1" smtClean="0"/>
                        <a:t>Hereos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6 4 </a:t>
                      </a:r>
                      <a:r>
                        <a:rPr lang="cs-CZ" sz="1800" u="none" strike="noStrike" dirty="0" err="1" smtClean="0"/>
                        <a:t>4</a:t>
                      </a:r>
                      <a:r>
                        <a:rPr lang="cs-CZ" sz="1800" u="none" strike="noStrike" dirty="0" smtClean="0"/>
                        <a:t> 3 5 6 3 6 </a:t>
                      </a:r>
                      <a:r>
                        <a:rPr lang="cs-CZ" sz="1800" u="none" strike="noStrike" dirty="0" err="1" smtClean="0"/>
                        <a:t>6</a:t>
                      </a:r>
                      <a:r>
                        <a:rPr lang="cs-CZ" sz="1800" u="none" strike="noStrike" dirty="0" smtClean="0"/>
                        <a:t> 2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/>
                </a:tc>
              </a:tr>
              <a:tr h="64982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/>
                        <a:t>HDC Praha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 2 5 3 4 6 1 2 4 2 1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/>
                </a:tc>
              </a:tr>
              <a:tr h="593882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Quest</a:t>
                      </a:r>
                      <a:r>
                        <a:rPr lang="cs-CZ" sz="1600" dirty="0" smtClean="0"/>
                        <a:t>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 6 </a:t>
                      </a:r>
                      <a:r>
                        <a:rPr lang="cs-CZ" sz="1800" u="none" strike="noStrike" dirty="0" err="1" smtClean="0"/>
                        <a:t>6</a:t>
                      </a:r>
                      <a:r>
                        <a:rPr lang="cs-CZ" sz="1800" u="none" strike="noStrike" dirty="0" smtClean="0"/>
                        <a:t> 5 4 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6 2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 6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sym typeface="Wingdings" pitchFamily="2" charset="2"/>
                        </a:rPr>
                        <a:t></a:t>
                      </a:r>
                      <a:endParaRPr lang="cs-CZ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3 známky =&gt; </a:t>
                      </a:r>
                      <a:r>
                        <a:rPr lang="cs-CZ" sz="2800" b="1" dirty="0" smtClean="0">
                          <a:solidFill>
                            <a:srgbClr val="FF0000"/>
                          </a:solidFill>
                        </a:rPr>
                        <a:t>NE</a:t>
                      </a:r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9483" name="TextovéPole 4"/>
          <p:cNvSpPr txBox="1">
            <a:spLocks noChangeArrowheads="1"/>
          </p:cNvSpPr>
          <p:nvPr/>
        </p:nvSpPr>
        <p:spPr bwMode="auto">
          <a:xfrm>
            <a:off x="285750" y="285750"/>
            <a:ext cx="8429625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dirty="0">
                <a:latin typeface="Calibri" pitchFamily="34" charset="0"/>
              </a:rPr>
              <a:t>Hledání </a:t>
            </a:r>
            <a:r>
              <a:rPr lang="cs-CZ" sz="2800" b="1" dirty="0">
                <a:latin typeface="Calibri" pitchFamily="34" charset="0"/>
              </a:rPr>
              <a:t>1. místa</a:t>
            </a:r>
          </a:p>
          <a:p>
            <a:r>
              <a:rPr lang="cs-CZ" sz="2800" dirty="0" smtClean="0">
                <a:latin typeface="Calibri" pitchFamily="34" charset="0"/>
              </a:rPr>
              <a:t>V tomto případě tedy vyhrává skupina, kterou většina porotců (6 a víc) hodnotila </a:t>
            </a:r>
            <a:r>
              <a:rPr lang="cs-CZ" sz="2800" b="1" dirty="0" smtClean="0">
                <a:solidFill>
                  <a:srgbClr val="FF0000"/>
                </a:solidFill>
                <a:latin typeface="Calibri" pitchFamily="34" charset="0"/>
              </a:rPr>
              <a:t>známkou 1 nebo 2</a:t>
            </a:r>
            <a:endParaRPr lang="cs-CZ" sz="2800" b="1" dirty="0" smtClean="0">
              <a:latin typeface="Calibri" pitchFamily="34" charset="0"/>
            </a:endParaRPr>
          </a:p>
          <a:p>
            <a:endParaRPr lang="cs-CZ" sz="28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14313" y="1643063"/>
          <a:ext cx="8715436" cy="392908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43272"/>
                <a:gridCol w="1928826"/>
                <a:gridCol w="642942"/>
                <a:gridCol w="3000396"/>
              </a:tblGrid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/>
                        <a:t>Super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5 1 2 1 3 5 4 5 3 4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2615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Poreotix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r>
                        <a:rPr lang="cs-CZ" sz="1800" u="none" strike="noStrike" dirty="0" smtClean="0"/>
                        <a:t> 3 2 5 6 2 3 5 3 4 3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6058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JabbaWockeeZ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r>
                        <a:rPr lang="cs-CZ" sz="1800" u="none" strike="noStrike" dirty="0" smtClean="0"/>
                        <a:t> 4 3 1 2 1 4 1 </a:t>
                      </a:r>
                      <a:r>
                        <a:rPr lang="cs-CZ" sz="1800" u="none" strike="noStrike" dirty="0" err="1" smtClean="0"/>
                        <a:t>1</a:t>
                      </a:r>
                      <a:r>
                        <a:rPr lang="cs-CZ" sz="1800" u="none" strike="noStrike" dirty="0" smtClean="0"/>
                        <a:t> 5 </a:t>
                      </a:r>
                      <a:r>
                        <a:rPr lang="cs-CZ" sz="1800" u="none" strike="noStrike" dirty="0" err="1" smtClean="0"/>
                        <a:t>5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We</a:t>
                      </a:r>
                      <a:r>
                        <a:rPr lang="cs-CZ" sz="1600" dirty="0" smtClean="0"/>
                        <a:t> Are </a:t>
                      </a:r>
                      <a:r>
                        <a:rPr lang="cs-CZ" sz="1600" dirty="0" err="1" smtClean="0"/>
                        <a:t>Hereos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6 4 </a:t>
                      </a:r>
                      <a:r>
                        <a:rPr lang="cs-CZ" sz="1800" u="none" strike="noStrike" dirty="0" err="1" smtClean="0"/>
                        <a:t>4</a:t>
                      </a:r>
                      <a:r>
                        <a:rPr lang="cs-CZ" sz="1800" u="none" strike="noStrike" dirty="0" smtClean="0"/>
                        <a:t> 3 5 6 3 6 </a:t>
                      </a:r>
                      <a:r>
                        <a:rPr lang="cs-CZ" sz="1800" u="none" strike="noStrike" dirty="0" err="1" smtClean="0"/>
                        <a:t>6</a:t>
                      </a:r>
                      <a:r>
                        <a:rPr lang="cs-CZ" sz="1800" u="none" strike="noStrike" dirty="0" smtClean="0"/>
                        <a:t> 2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49828">
                <a:tc>
                  <a:txBody>
                    <a:bodyPr/>
                    <a:lstStyle/>
                    <a:p>
                      <a:pPr algn="l"/>
                      <a:r>
                        <a:rPr lang="cs-CZ" sz="1600" b="1" dirty="0" smtClean="0"/>
                        <a:t>HDC Praha</a:t>
                      </a:r>
                      <a:endParaRPr lang="cs-CZ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5 3 4 6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4 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lang="cs-CZ" sz="1800" b="1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sym typeface="Wingdings" pitchFamily="2" charset="2"/>
                        </a:rPr>
                        <a:t></a:t>
                      </a:r>
                      <a:endParaRPr lang="cs-CZ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6 známek =&gt; </a:t>
                      </a:r>
                      <a:r>
                        <a:rPr lang="cs-CZ" sz="2800" b="1" dirty="0" smtClean="0">
                          <a:solidFill>
                            <a:srgbClr val="00B050"/>
                          </a:solidFill>
                        </a:rPr>
                        <a:t>ANO</a:t>
                      </a:r>
                      <a:endParaRPr lang="cs-CZ" sz="2800" b="1" dirty="0">
                        <a:solidFill>
                          <a:srgbClr val="00B050"/>
                        </a:solidFill>
                      </a:endParaRPr>
                    </a:p>
                  </a:txBody>
                  <a:tcPr anchor="ctr"/>
                </a:tc>
              </a:tr>
              <a:tr h="593882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Quest</a:t>
                      </a:r>
                      <a:r>
                        <a:rPr lang="cs-CZ" sz="1600" dirty="0" smtClean="0"/>
                        <a:t>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r>
                        <a:rPr lang="cs-CZ" sz="1800" u="none" strike="noStrike" dirty="0" smtClean="0"/>
                        <a:t> 1 6 </a:t>
                      </a:r>
                      <a:r>
                        <a:rPr lang="cs-CZ" sz="1800" u="none" strike="noStrike" dirty="0" err="1" smtClean="0"/>
                        <a:t>6</a:t>
                      </a:r>
                      <a:r>
                        <a:rPr lang="cs-CZ" sz="1800" u="none" strike="noStrike" dirty="0" smtClean="0"/>
                        <a:t> 5 4 2 6 2 1 6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20507" name="TextovéPole 4"/>
          <p:cNvSpPr txBox="1">
            <a:spLocks noChangeArrowheads="1"/>
          </p:cNvSpPr>
          <p:nvPr/>
        </p:nvSpPr>
        <p:spPr bwMode="auto">
          <a:xfrm>
            <a:off x="285750" y="285750"/>
            <a:ext cx="8429625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 dirty="0">
                <a:latin typeface="Calibri" pitchFamily="34" charset="0"/>
              </a:rPr>
              <a:t>Určili jsme vítěze</a:t>
            </a:r>
          </a:p>
          <a:p>
            <a:r>
              <a:rPr lang="cs-CZ" sz="2800" dirty="0">
                <a:latin typeface="Calibri" pitchFamily="34" charset="0"/>
              </a:rPr>
              <a:t>Pouze </a:t>
            </a:r>
            <a:r>
              <a:rPr lang="cs-CZ" sz="2800" dirty="0" smtClean="0">
                <a:latin typeface="Calibri" pitchFamily="34" charset="0"/>
              </a:rPr>
              <a:t>jedinou skupinu </a:t>
            </a:r>
            <a:r>
              <a:rPr lang="cs-CZ" sz="2800" dirty="0">
                <a:latin typeface="Calibri" pitchFamily="34" charset="0"/>
              </a:rPr>
              <a:t>hodnotilo známkami 1 nebo 2 většina porotců.</a:t>
            </a:r>
            <a:endParaRPr lang="cs-CZ" sz="2800" b="1" dirty="0">
              <a:latin typeface="Calibri" pitchFamily="34" charset="0"/>
            </a:endParaRPr>
          </a:p>
          <a:p>
            <a:endParaRPr lang="cs-CZ" sz="2800" dirty="0">
              <a:latin typeface="Calibri" pitchFamily="34" charset="0"/>
            </a:endParaRPr>
          </a:p>
        </p:txBody>
      </p:sp>
      <p:sp>
        <p:nvSpPr>
          <p:cNvPr id="20508" name="TextovéPole 5"/>
          <p:cNvSpPr txBox="1">
            <a:spLocks noChangeArrowheads="1"/>
          </p:cNvSpPr>
          <p:nvPr/>
        </p:nvSpPr>
        <p:spPr bwMode="auto">
          <a:xfrm>
            <a:off x="6357938" y="3929063"/>
            <a:ext cx="27860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 dirty="0" smtClean="0">
                <a:latin typeface="Calibri" pitchFamily="34" charset="0"/>
              </a:rPr>
              <a:t>Vítěz</a:t>
            </a:r>
            <a:endParaRPr lang="cs-CZ" sz="28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14313" y="1643063"/>
          <a:ext cx="8715436" cy="392908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43272"/>
                <a:gridCol w="1928826"/>
                <a:gridCol w="642942"/>
                <a:gridCol w="3000396"/>
              </a:tblGrid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/>
                        <a:t>Super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5 1 2 1 3 5 4 5 3 4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2615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Poreotix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r>
                        <a:rPr lang="cs-CZ" sz="1800" u="none" strike="noStrike" dirty="0" smtClean="0"/>
                        <a:t> 3 2 5 6 2 3 5 3 4 3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6058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JabbaWockeeZ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r>
                        <a:rPr lang="cs-CZ" sz="1800" u="none" strike="noStrike" dirty="0" smtClean="0"/>
                        <a:t> 4 3 1 2 1 4 1 </a:t>
                      </a:r>
                      <a:r>
                        <a:rPr lang="cs-CZ" sz="1800" u="none" strike="noStrike" dirty="0" err="1" smtClean="0"/>
                        <a:t>1</a:t>
                      </a:r>
                      <a:r>
                        <a:rPr lang="cs-CZ" sz="1800" u="none" strike="noStrike" dirty="0" smtClean="0"/>
                        <a:t> 5 </a:t>
                      </a:r>
                      <a:r>
                        <a:rPr lang="cs-CZ" sz="1800" u="none" strike="noStrike" dirty="0" err="1" smtClean="0"/>
                        <a:t>5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We</a:t>
                      </a:r>
                      <a:r>
                        <a:rPr lang="cs-CZ" sz="1600" dirty="0" smtClean="0"/>
                        <a:t> Are </a:t>
                      </a:r>
                      <a:r>
                        <a:rPr lang="cs-CZ" sz="1600" dirty="0" err="1" smtClean="0"/>
                        <a:t>Hereos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6 4 </a:t>
                      </a:r>
                      <a:r>
                        <a:rPr lang="cs-CZ" sz="1800" u="none" strike="noStrike" dirty="0" err="1" smtClean="0"/>
                        <a:t>4</a:t>
                      </a:r>
                      <a:r>
                        <a:rPr lang="cs-CZ" sz="1800" u="none" strike="noStrike" dirty="0" smtClean="0"/>
                        <a:t> 3 5 6 3 6 </a:t>
                      </a:r>
                      <a:r>
                        <a:rPr lang="cs-CZ" sz="1800" u="none" strike="noStrike" dirty="0" err="1" smtClean="0"/>
                        <a:t>6</a:t>
                      </a:r>
                      <a:r>
                        <a:rPr lang="cs-CZ" sz="1800" u="none" strike="noStrike" dirty="0" smtClean="0"/>
                        <a:t> 2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4982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>
                          <a:solidFill>
                            <a:srgbClr val="00B0F0"/>
                          </a:solidFill>
                        </a:rPr>
                        <a:t>HDC Praha</a:t>
                      </a:r>
                      <a:endParaRPr lang="cs-CZ" sz="1600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1</a:t>
                      </a:r>
                      <a:r>
                        <a:rPr lang="cs-CZ" sz="1800" u="none" strike="noStrike" dirty="0" smtClean="0">
                          <a:solidFill>
                            <a:srgbClr val="00B0F0"/>
                          </a:solidFill>
                        </a:rPr>
                        <a:t> 2 5 3 4 6 1 2 4 2 1</a:t>
                      </a:r>
                      <a:endParaRPr lang="cs-CZ" sz="1800" b="0" i="0" u="none" strike="noStrike" dirty="0">
                        <a:solidFill>
                          <a:srgbClr val="00B0F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00B0F0"/>
                          </a:solidFill>
                        </a:rPr>
                        <a:t>①</a:t>
                      </a:r>
                      <a:endParaRPr lang="cs-CZ" sz="2000" b="1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593882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Quest</a:t>
                      </a:r>
                      <a:r>
                        <a:rPr lang="cs-CZ" sz="1600" dirty="0" smtClean="0"/>
                        <a:t>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r>
                        <a:rPr lang="cs-CZ" sz="1800" u="none" strike="noStrike" dirty="0" smtClean="0"/>
                        <a:t> 1 6 </a:t>
                      </a:r>
                      <a:r>
                        <a:rPr lang="cs-CZ" sz="1800" u="none" strike="noStrike" dirty="0" err="1" smtClean="0"/>
                        <a:t>6</a:t>
                      </a:r>
                      <a:r>
                        <a:rPr lang="cs-CZ" sz="1800" u="none" strike="noStrike" dirty="0" smtClean="0"/>
                        <a:t> 5 4 2 6 2 1 6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21531" name="TextovéPole 4"/>
          <p:cNvSpPr txBox="1">
            <a:spLocks noChangeArrowheads="1"/>
          </p:cNvSpPr>
          <p:nvPr/>
        </p:nvSpPr>
        <p:spPr bwMode="auto">
          <a:xfrm>
            <a:off x="285750" y="285750"/>
            <a:ext cx="8429625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dirty="0">
                <a:latin typeface="Calibri" pitchFamily="34" charset="0"/>
              </a:rPr>
              <a:t>Hledání </a:t>
            </a:r>
            <a:r>
              <a:rPr lang="cs-CZ" sz="2800" b="1" dirty="0">
                <a:latin typeface="Calibri" pitchFamily="34" charset="0"/>
              </a:rPr>
              <a:t>2. místa</a:t>
            </a:r>
          </a:p>
          <a:p>
            <a:r>
              <a:rPr lang="cs-CZ" sz="2800" dirty="0">
                <a:latin typeface="Calibri" pitchFamily="34" charset="0"/>
              </a:rPr>
              <a:t>Na druhém místě se </a:t>
            </a:r>
            <a:r>
              <a:rPr lang="cs-CZ" sz="2800" dirty="0" smtClean="0">
                <a:latin typeface="Calibri" pitchFamily="34" charset="0"/>
              </a:rPr>
              <a:t>umístila skupina, kterou </a:t>
            </a:r>
            <a:r>
              <a:rPr lang="cs-CZ" sz="2800" dirty="0">
                <a:latin typeface="Calibri" pitchFamily="34" charset="0"/>
              </a:rPr>
              <a:t>většina porotců (více než 6) hodnotilo </a:t>
            </a:r>
            <a:r>
              <a:rPr lang="cs-CZ" sz="2800" b="1" dirty="0">
                <a:latin typeface="Calibri" pitchFamily="34" charset="0"/>
              </a:rPr>
              <a:t>známkou</a:t>
            </a:r>
            <a:r>
              <a:rPr lang="cs-CZ" sz="2800" b="1" dirty="0">
                <a:solidFill>
                  <a:srgbClr val="FF0000"/>
                </a:solidFill>
                <a:latin typeface="Calibri" pitchFamily="34" charset="0"/>
              </a:rPr>
              <a:t> 1 </a:t>
            </a:r>
            <a:r>
              <a:rPr lang="cs-CZ" sz="2800" b="1" dirty="0">
                <a:latin typeface="Calibri" pitchFamily="34" charset="0"/>
              </a:rPr>
              <a:t>nebo</a:t>
            </a:r>
            <a:r>
              <a:rPr lang="cs-CZ" sz="2800" b="1" dirty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2800" b="1" dirty="0">
                <a:solidFill>
                  <a:srgbClr val="00B050"/>
                </a:solidFill>
                <a:latin typeface="Calibri" pitchFamily="34" charset="0"/>
              </a:rPr>
              <a:t>2</a:t>
            </a:r>
          </a:p>
          <a:p>
            <a:endParaRPr lang="cs-CZ" sz="2800" dirty="0">
              <a:latin typeface="Calibri" pitchFamily="34" charset="0"/>
            </a:endParaRPr>
          </a:p>
        </p:txBody>
      </p:sp>
      <p:sp>
        <p:nvSpPr>
          <p:cNvPr id="21532" name="TextovéPole 5"/>
          <p:cNvSpPr txBox="1">
            <a:spLocks noChangeArrowheads="1"/>
          </p:cNvSpPr>
          <p:nvPr/>
        </p:nvSpPr>
        <p:spPr bwMode="auto">
          <a:xfrm>
            <a:off x="5857875" y="3000375"/>
            <a:ext cx="2786063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dirty="0" smtClean="0">
                <a:latin typeface="Calibri" pitchFamily="34" charset="0"/>
              </a:rPr>
              <a:t>Skupinu, kterou </a:t>
            </a:r>
            <a:r>
              <a:rPr lang="cs-CZ" sz="2800" dirty="0">
                <a:latin typeface="Calibri" pitchFamily="34" charset="0"/>
              </a:rPr>
              <a:t>jsme již určili jako vítěze už do hodnocení </a:t>
            </a:r>
            <a:r>
              <a:rPr lang="cs-CZ" sz="2800" b="1" dirty="0">
                <a:latin typeface="Calibri" pitchFamily="34" charset="0"/>
              </a:rPr>
              <a:t>zahrnovat nebudeme</a:t>
            </a:r>
            <a:r>
              <a:rPr lang="cs-CZ" sz="2800" dirty="0">
                <a:latin typeface="Calibri" pitchFamily="34" charset="0"/>
              </a:rPr>
              <a:t>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14313" y="1643063"/>
          <a:ext cx="8715436" cy="392908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43272"/>
                <a:gridCol w="1928826"/>
                <a:gridCol w="642942"/>
                <a:gridCol w="3000396"/>
              </a:tblGrid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/>
                        <a:t>Super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5 1 2 1 3 5 4 5 3 4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2615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Poreotix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r>
                        <a:rPr lang="cs-CZ" sz="1800" u="none" strike="noStrike" dirty="0" smtClean="0"/>
                        <a:t> 3 2 5 6 2 3 5 3 4 3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6058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JabbaWockeeZ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r>
                        <a:rPr lang="cs-CZ" sz="1800" u="none" strike="noStrike" dirty="0" smtClean="0"/>
                        <a:t> 4 3 1 2 1 4 1 </a:t>
                      </a:r>
                      <a:r>
                        <a:rPr lang="cs-CZ" sz="1800" u="none" strike="noStrike" dirty="0" err="1" smtClean="0"/>
                        <a:t>1</a:t>
                      </a:r>
                      <a:r>
                        <a:rPr lang="cs-CZ" sz="1800" u="none" strike="noStrike" dirty="0" smtClean="0"/>
                        <a:t> 5 </a:t>
                      </a:r>
                      <a:r>
                        <a:rPr lang="cs-CZ" sz="1800" u="none" strike="noStrike" dirty="0" err="1" smtClean="0"/>
                        <a:t>5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We</a:t>
                      </a:r>
                      <a:r>
                        <a:rPr lang="cs-CZ" sz="1600" dirty="0" smtClean="0"/>
                        <a:t> Are </a:t>
                      </a:r>
                      <a:r>
                        <a:rPr lang="cs-CZ" sz="1600" dirty="0" err="1" smtClean="0"/>
                        <a:t>Hereos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6 4 </a:t>
                      </a:r>
                      <a:r>
                        <a:rPr lang="cs-CZ" sz="1800" u="none" strike="noStrike" dirty="0" err="1" smtClean="0"/>
                        <a:t>4</a:t>
                      </a:r>
                      <a:r>
                        <a:rPr lang="cs-CZ" sz="1800" u="none" strike="noStrike" dirty="0" smtClean="0"/>
                        <a:t> 3 5 6 3 6 </a:t>
                      </a:r>
                      <a:r>
                        <a:rPr lang="cs-CZ" sz="1800" u="none" strike="noStrike" dirty="0" err="1" smtClean="0"/>
                        <a:t>6</a:t>
                      </a:r>
                      <a:r>
                        <a:rPr lang="cs-CZ" sz="1800" u="none" strike="noStrike" dirty="0" smtClean="0"/>
                        <a:t> 2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4982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>
                          <a:solidFill>
                            <a:srgbClr val="00B0F0"/>
                          </a:solidFill>
                        </a:rPr>
                        <a:t>HDC Praha</a:t>
                      </a:r>
                      <a:endParaRPr lang="cs-CZ" sz="1600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1</a:t>
                      </a:r>
                      <a:r>
                        <a:rPr lang="cs-CZ" sz="1800" u="none" strike="noStrike" dirty="0" smtClean="0">
                          <a:solidFill>
                            <a:srgbClr val="00B0F0"/>
                          </a:solidFill>
                        </a:rPr>
                        <a:t> 2 5 3 4 6 1 2 4 2 1</a:t>
                      </a:r>
                      <a:endParaRPr lang="cs-CZ" sz="1800" b="0" i="0" u="none" strike="noStrike" dirty="0">
                        <a:solidFill>
                          <a:srgbClr val="00B0F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00B0F0"/>
                          </a:solidFill>
                        </a:rPr>
                        <a:t>①</a:t>
                      </a:r>
                      <a:endParaRPr lang="cs-CZ" sz="2000" b="1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593882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Quest</a:t>
                      </a:r>
                      <a:r>
                        <a:rPr lang="cs-CZ" sz="1600" dirty="0" smtClean="0"/>
                        <a:t>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r>
                        <a:rPr lang="cs-CZ" sz="1800" u="none" strike="noStrike" dirty="0" smtClean="0"/>
                        <a:t> 1 6 </a:t>
                      </a:r>
                      <a:r>
                        <a:rPr lang="cs-CZ" sz="1800" u="none" strike="noStrike" dirty="0" err="1" smtClean="0"/>
                        <a:t>6</a:t>
                      </a:r>
                      <a:r>
                        <a:rPr lang="cs-CZ" sz="1800" u="none" strike="noStrike" dirty="0" smtClean="0"/>
                        <a:t> 5 4 2 6 2 1 6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22555" name="TextovéPole 4"/>
          <p:cNvSpPr txBox="1">
            <a:spLocks noChangeArrowheads="1"/>
          </p:cNvSpPr>
          <p:nvPr/>
        </p:nvSpPr>
        <p:spPr bwMode="auto">
          <a:xfrm>
            <a:off x="285750" y="285750"/>
            <a:ext cx="8429625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dirty="0">
                <a:latin typeface="Calibri" pitchFamily="34" charset="0"/>
              </a:rPr>
              <a:t>Hledání </a:t>
            </a:r>
            <a:r>
              <a:rPr lang="cs-CZ" sz="2800" b="1" dirty="0">
                <a:latin typeface="Calibri" pitchFamily="34" charset="0"/>
              </a:rPr>
              <a:t>2. místa</a:t>
            </a:r>
          </a:p>
          <a:p>
            <a:r>
              <a:rPr lang="cs-CZ" sz="2800" dirty="0" smtClean="0">
                <a:latin typeface="Calibri" pitchFamily="34" charset="0"/>
              </a:rPr>
              <a:t>Na druhém místě se umístila skupina, kterou většina porotců (více než 6) hodnotilo </a:t>
            </a:r>
            <a:r>
              <a:rPr lang="cs-CZ" sz="2800" b="1" dirty="0" smtClean="0">
                <a:latin typeface="Calibri" pitchFamily="34" charset="0"/>
              </a:rPr>
              <a:t>známkou</a:t>
            </a:r>
            <a:r>
              <a:rPr lang="cs-CZ" sz="2800" b="1" dirty="0" smtClean="0">
                <a:solidFill>
                  <a:srgbClr val="FF0000"/>
                </a:solidFill>
                <a:latin typeface="Calibri" pitchFamily="34" charset="0"/>
              </a:rPr>
              <a:t> 1 </a:t>
            </a:r>
            <a:r>
              <a:rPr lang="cs-CZ" sz="2800" b="1" dirty="0" smtClean="0">
                <a:latin typeface="Calibri" pitchFamily="34" charset="0"/>
              </a:rPr>
              <a:t>nebo</a:t>
            </a:r>
            <a:r>
              <a:rPr lang="cs-CZ" sz="2800" b="1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2800" b="1" dirty="0" smtClean="0">
                <a:solidFill>
                  <a:srgbClr val="00B050"/>
                </a:solidFill>
                <a:latin typeface="Calibri" pitchFamily="34" charset="0"/>
              </a:rPr>
              <a:t>2</a:t>
            </a:r>
          </a:p>
          <a:p>
            <a:endParaRPr lang="cs-CZ" sz="2800" dirty="0">
              <a:latin typeface="Calibri" pitchFamily="34" charset="0"/>
            </a:endParaRPr>
          </a:p>
        </p:txBody>
      </p:sp>
      <p:sp>
        <p:nvSpPr>
          <p:cNvPr id="22556" name="TextovéPole 6"/>
          <p:cNvSpPr txBox="1">
            <a:spLocks noChangeArrowheads="1"/>
          </p:cNvSpPr>
          <p:nvPr/>
        </p:nvSpPr>
        <p:spPr bwMode="auto">
          <a:xfrm>
            <a:off x="5857875" y="3000375"/>
            <a:ext cx="2786063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dirty="0">
                <a:latin typeface="Calibri" pitchFamily="34" charset="0"/>
              </a:rPr>
              <a:t>Podívejme se, zda </a:t>
            </a:r>
            <a:r>
              <a:rPr lang="cs-CZ" sz="2800" dirty="0" smtClean="0">
                <a:latin typeface="Calibri" pitchFamily="34" charset="0"/>
              </a:rPr>
              <a:t>některá skupina toto </a:t>
            </a:r>
            <a:r>
              <a:rPr lang="cs-CZ" sz="2800" dirty="0">
                <a:latin typeface="Calibri" pitchFamily="34" charset="0"/>
              </a:rPr>
              <a:t>splňuje…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14313" y="1643063"/>
          <a:ext cx="8715436" cy="392908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43272"/>
                <a:gridCol w="1928826"/>
                <a:gridCol w="642942"/>
                <a:gridCol w="3000396"/>
              </a:tblGrid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/>
                        <a:t>Super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5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 3 5 4 5 3 4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sym typeface="Wingdings" pitchFamily="2" charset="2"/>
                        </a:rPr>
                        <a:t></a:t>
                      </a:r>
                      <a:endParaRPr lang="cs-CZ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3 známky =&gt; </a:t>
                      </a:r>
                      <a:r>
                        <a:rPr lang="cs-CZ" sz="2800" b="1" dirty="0" smtClean="0">
                          <a:solidFill>
                            <a:srgbClr val="FF0000"/>
                          </a:solidFill>
                        </a:rPr>
                        <a:t>NE</a:t>
                      </a:r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</a:tr>
              <a:tr h="62615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Poreotix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r>
                        <a:rPr lang="cs-CZ" sz="1800" u="none" strike="noStrike" dirty="0" smtClean="0"/>
                        <a:t> 3 2 5 6 2 3 5 3 4 3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6058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JabbaWockeeZ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r>
                        <a:rPr lang="cs-CZ" sz="1800" u="none" strike="noStrike" dirty="0" smtClean="0"/>
                        <a:t> 4 3 1 2 1 4 1 </a:t>
                      </a:r>
                      <a:r>
                        <a:rPr lang="cs-CZ" sz="1800" u="none" strike="noStrike" dirty="0" err="1" smtClean="0"/>
                        <a:t>1</a:t>
                      </a:r>
                      <a:r>
                        <a:rPr lang="cs-CZ" sz="1800" u="none" strike="noStrike" dirty="0" smtClean="0"/>
                        <a:t> 5 </a:t>
                      </a:r>
                      <a:r>
                        <a:rPr lang="cs-CZ" sz="1800" u="none" strike="noStrike" dirty="0" err="1" smtClean="0"/>
                        <a:t>5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We</a:t>
                      </a:r>
                      <a:r>
                        <a:rPr lang="cs-CZ" sz="1600" dirty="0" smtClean="0"/>
                        <a:t> Are </a:t>
                      </a:r>
                      <a:r>
                        <a:rPr lang="cs-CZ" sz="1600" dirty="0" err="1" smtClean="0"/>
                        <a:t>Hereos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6 4 </a:t>
                      </a:r>
                      <a:r>
                        <a:rPr lang="cs-CZ" sz="1800" u="none" strike="noStrike" dirty="0" err="1" smtClean="0"/>
                        <a:t>4</a:t>
                      </a:r>
                      <a:r>
                        <a:rPr lang="cs-CZ" sz="1800" u="none" strike="noStrike" dirty="0" smtClean="0"/>
                        <a:t> 3 5 6 3 6 </a:t>
                      </a:r>
                      <a:r>
                        <a:rPr lang="cs-CZ" sz="1800" u="none" strike="noStrike" dirty="0" err="1" smtClean="0"/>
                        <a:t>6</a:t>
                      </a:r>
                      <a:r>
                        <a:rPr lang="cs-CZ" sz="1800" u="none" strike="noStrike" dirty="0" smtClean="0"/>
                        <a:t> 2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4982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>
                          <a:solidFill>
                            <a:srgbClr val="00B0F0"/>
                          </a:solidFill>
                        </a:rPr>
                        <a:t>HDC Praha</a:t>
                      </a:r>
                      <a:endParaRPr lang="cs-CZ" sz="1600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1</a:t>
                      </a:r>
                      <a:r>
                        <a:rPr lang="cs-CZ" sz="1800" u="none" strike="noStrike" dirty="0" smtClean="0">
                          <a:solidFill>
                            <a:srgbClr val="00B0F0"/>
                          </a:solidFill>
                        </a:rPr>
                        <a:t> 2 5 3 4 6 1 2 4 2 1</a:t>
                      </a:r>
                      <a:endParaRPr lang="cs-CZ" sz="1800" b="0" i="0" u="none" strike="noStrike" dirty="0">
                        <a:solidFill>
                          <a:srgbClr val="00B0F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00B0F0"/>
                          </a:solidFill>
                        </a:rPr>
                        <a:t>①</a:t>
                      </a:r>
                      <a:endParaRPr lang="cs-CZ" sz="2000" b="1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593882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Quest</a:t>
                      </a:r>
                      <a:r>
                        <a:rPr lang="cs-CZ" sz="1600" dirty="0" smtClean="0"/>
                        <a:t>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r>
                        <a:rPr lang="cs-CZ" sz="1800" u="none" strike="noStrike" dirty="0" smtClean="0"/>
                        <a:t> 1 6 </a:t>
                      </a:r>
                      <a:r>
                        <a:rPr lang="cs-CZ" sz="1800" u="none" strike="noStrike" dirty="0" err="1" smtClean="0"/>
                        <a:t>6</a:t>
                      </a:r>
                      <a:r>
                        <a:rPr lang="cs-CZ" sz="1800" u="none" strike="noStrike" dirty="0" smtClean="0"/>
                        <a:t> 5 4 2 6 2 1 6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23579" name="TextovéPole 4"/>
          <p:cNvSpPr txBox="1">
            <a:spLocks noChangeArrowheads="1"/>
          </p:cNvSpPr>
          <p:nvPr/>
        </p:nvSpPr>
        <p:spPr bwMode="auto">
          <a:xfrm>
            <a:off x="285750" y="285750"/>
            <a:ext cx="8429625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dirty="0">
                <a:latin typeface="Calibri" pitchFamily="34" charset="0"/>
              </a:rPr>
              <a:t>Hledání </a:t>
            </a:r>
            <a:r>
              <a:rPr lang="cs-CZ" sz="2800" b="1" dirty="0">
                <a:latin typeface="Calibri" pitchFamily="34" charset="0"/>
              </a:rPr>
              <a:t>2. místa</a:t>
            </a:r>
          </a:p>
          <a:p>
            <a:r>
              <a:rPr lang="cs-CZ" sz="2800" dirty="0" smtClean="0">
                <a:latin typeface="Calibri" pitchFamily="34" charset="0"/>
              </a:rPr>
              <a:t>Na druhém místě se umístila skupina, kterou většina porotců (více než 6) hodnotilo </a:t>
            </a:r>
            <a:r>
              <a:rPr lang="cs-CZ" sz="2800" b="1" dirty="0" smtClean="0">
                <a:latin typeface="Calibri" pitchFamily="34" charset="0"/>
              </a:rPr>
              <a:t>známkou</a:t>
            </a:r>
            <a:r>
              <a:rPr lang="cs-CZ" sz="2800" b="1" dirty="0" smtClean="0">
                <a:solidFill>
                  <a:srgbClr val="FF0000"/>
                </a:solidFill>
                <a:latin typeface="Calibri" pitchFamily="34" charset="0"/>
              </a:rPr>
              <a:t> 1 </a:t>
            </a:r>
            <a:r>
              <a:rPr lang="cs-CZ" sz="2800" b="1" dirty="0" smtClean="0">
                <a:latin typeface="Calibri" pitchFamily="34" charset="0"/>
              </a:rPr>
              <a:t>nebo</a:t>
            </a:r>
            <a:r>
              <a:rPr lang="cs-CZ" sz="2800" b="1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2800" b="1" dirty="0" smtClean="0">
                <a:solidFill>
                  <a:srgbClr val="00B050"/>
                </a:solidFill>
                <a:latin typeface="Calibri" pitchFamily="34" charset="0"/>
              </a:rPr>
              <a:t>2</a:t>
            </a:r>
          </a:p>
          <a:p>
            <a:endParaRPr lang="cs-CZ" sz="28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14313" y="1643063"/>
          <a:ext cx="8715436" cy="392908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43272"/>
                <a:gridCol w="1928826"/>
                <a:gridCol w="642942"/>
                <a:gridCol w="3000396"/>
              </a:tblGrid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/>
                        <a:t>Super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5 1 2 1 3 5 4 5 3 4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2615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Poreotix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r>
                        <a:rPr lang="cs-CZ" sz="1800" u="none" strike="noStrike" dirty="0" smtClean="0"/>
                        <a:t> 3 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5 6 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3 5 3 4 3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sym typeface="Wingdings" pitchFamily="2" charset="2"/>
                        </a:rPr>
                        <a:t></a:t>
                      </a:r>
                      <a:endParaRPr lang="cs-CZ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2 známky =&gt; </a:t>
                      </a:r>
                      <a:r>
                        <a:rPr lang="cs-CZ" sz="2800" b="1" dirty="0" smtClean="0">
                          <a:solidFill>
                            <a:srgbClr val="FF0000"/>
                          </a:solidFill>
                        </a:rPr>
                        <a:t>NE</a:t>
                      </a:r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</a:tr>
              <a:tr h="66058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JabbaWockeeZ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r>
                        <a:rPr lang="cs-CZ" sz="1800" u="none" strike="noStrike" dirty="0" smtClean="0"/>
                        <a:t> 4 3 1 2 1 4 1 </a:t>
                      </a:r>
                      <a:r>
                        <a:rPr lang="cs-CZ" sz="1800" u="none" strike="noStrike" dirty="0" err="1" smtClean="0"/>
                        <a:t>1</a:t>
                      </a:r>
                      <a:r>
                        <a:rPr lang="cs-CZ" sz="1800" u="none" strike="noStrike" dirty="0" smtClean="0"/>
                        <a:t> 5 </a:t>
                      </a:r>
                      <a:r>
                        <a:rPr lang="cs-CZ" sz="1800" u="none" strike="noStrike" dirty="0" err="1" smtClean="0"/>
                        <a:t>5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We</a:t>
                      </a:r>
                      <a:r>
                        <a:rPr lang="cs-CZ" sz="1600" dirty="0" smtClean="0"/>
                        <a:t> Are </a:t>
                      </a:r>
                      <a:r>
                        <a:rPr lang="cs-CZ" sz="1600" dirty="0" err="1" smtClean="0"/>
                        <a:t>Hereos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6 4 </a:t>
                      </a:r>
                      <a:r>
                        <a:rPr lang="cs-CZ" sz="1800" u="none" strike="noStrike" dirty="0" err="1" smtClean="0"/>
                        <a:t>4</a:t>
                      </a:r>
                      <a:r>
                        <a:rPr lang="cs-CZ" sz="1800" u="none" strike="noStrike" dirty="0" smtClean="0"/>
                        <a:t> 3 5 6 3 6 </a:t>
                      </a:r>
                      <a:r>
                        <a:rPr lang="cs-CZ" sz="1800" u="none" strike="noStrike" dirty="0" err="1" smtClean="0"/>
                        <a:t>6</a:t>
                      </a:r>
                      <a:r>
                        <a:rPr lang="cs-CZ" sz="1800" u="none" strike="noStrike" dirty="0" smtClean="0"/>
                        <a:t> 2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4982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>
                          <a:solidFill>
                            <a:srgbClr val="00B0F0"/>
                          </a:solidFill>
                        </a:rPr>
                        <a:t>HDC Praha</a:t>
                      </a:r>
                      <a:endParaRPr lang="cs-CZ" sz="1600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1</a:t>
                      </a:r>
                      <a:r>
                        <a:rPr lang="cs-CZ" sz="1800" u="none" strike="noStrike" dirty="0" smtClean="0">
                          <a:solidFill>
                            <a:srgbClr val="00B0F0"/>
                          </a:solidFill>
                        </a:rPr>
                        <a:t> 2 5 3 4 6 1 2 4 2 1</a:t>
                      </a:r>
                      <a:endParaRPr lang="cs-CZ" sz="1800" b="0" i="0" u="none" strike="noStrike" dirty="0">
                        <a:solidFill>
                          <a:srgbClr val="00B0F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00B0F0"/>
                          </a:solidFill>
                        </a:rPr>
                        <a:t>①</a:t>
                      </a:r>
                      <a:endParaRPr lang="cs-CZ" sz="2000" b="1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593882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Quest</a:t>
                      </a:r>
                      <a:r>
                        <a:rPr lang="cs-CZ" sz="1600" dirty="0" smtClean="0"/>
                        <a:t>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r>
                        <a:rPr lang="cs-CZ" sz="1800" u="none" strike="noStrike" dirty="0" smtClean="0"/>
                        <a:t> 1 6 </a:t>
                      </a:r>
                      <a:r>
                        <a:rPr lang="cs-CZ" sz="1800" u="none" strike="noStrike" dirty="0" err="1" smtClean="0"/>
                        <a:t>6</a:t>
                      </a:r>
                      <a:r>
                        <a:rPr lang="cs-CZ" sz="1800" u="none" strike="noStrike" dirty="0" smtClean="0"/>
                        <a:t> 5 4 2 6 2 1 6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24603" name="TextovéPole 4"/>
          <p:cNvSpPr txBox="1">
            <a:spLocks noChangeArrowheads="1"/>
          </p:cNvSpPr>
          <p:nvPr/>
        </p:nvSpPr>
        <p:spPr bwMode="auto">
          <a:xfrm>
            <a:off x="285750" y="285750"/>
            <a:ext cx="8429625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dirty="0">
                <a:latin typeface="Calibri" pitchFamily="34" charset="0"/>
              </a:rPr>
              <a:t>Hledání </a:t>
            </a:r>
            <a:r>
              <a:rPr lang="cs-CZ" sz="2800" b="1" dirty="0">
                <a:latin typeface="Calibri" pitchFamily="34" charset="0"/>
              </a:rPr>
              <a:t>2. místa</a:t>
            </a:r>
          </a:p>
          <a:p>
            <a:r>
              <a:rPr lang="cs-CZ" sz="2800" dirty="0" smtClean="0">
                <a:latin typeface="Calibri" pitchFamily="34" charset="0"/>
              </a:rPr>
              <a:t>Na druhém místě se umístila skupina, kterou většina porotců (více než 6) hodnotilo </a:t>
            </a:r>
            <a:r>
              <a:rPr lang="cs-CZ" sz="2800" b="1" dirty="0" smtClean="0">
                <a:latin typeface="Calibri" pitchFamily="34" charset="0"/>
              </a:rPr>
              <a:t>známkou</a:t>
            </a:r>
            <a:r>
              <a:rPr lang="cs-CZ" sz="2800" b="1" dirty="0" smtClean="0">
                <a:solidFill>
                  <a:srgbClr val="FF0000"/>
                </a:solidFill>
                <a:latin typeface="Calibri" pitchFamily="34" charset="0"/>
              </a:rPr>
              <a:t> 1 </a:t>
            </a:r>
            <a:r>
              <a:rPr lang="cs-CZ" sz="2800" b="1" dirty="0" smtClean="0">
                <a:latin typeface="Calibri" pitchFamily="34" charset="0"/>
              </a:rPr>
              <a:t>nebo</a:t>
            </a:r>
            <a:r>
              <a:rPr lang="cs-CZ" sz="2800" b="1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2800" b="1" dirty="0" smtClean="0">
                <a:solidFill>
                  <a:srgbClr val="00B050"/>
                </a:solidFill>
                <a:latin typeface="Calibri" pitchFamily="34" charset="0"/>
              </a:rPr>
              <a:t>2</a:t>
            </a:r>
          </a:p>
          <a:p>
            <a:endParaRPr lang="cs-CZ" sz="28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14313" y="1643063"/>
          <a:ext cx="8715436" cy="392908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43272"/>
                <a:gridCol w="1928826"/>
                <a:gridCol w="642942"/>
                <a:gridCol w="3000396"/>
              </a:tblGrid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/>
                        <a:t>Super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5 1 2 1 3 5 4 5 3 4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2615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Poreotix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r>
                        <a:rPr lang="cs-CZ" sz="1800" u="none" strike="noStrike" dirty="0" smtClean="0"/>
                        <a:t> 3 2 5 6 2 3 5 3 4 3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6058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JabbaWockeeZ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r>
                        <a:rPr lang="cs-CZ" sz="1800" u="none" strike="noStrike" dirty="0" smtClean="0"/>
                        <a:t> 4 3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 4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 </a:t>
                      </a:r>
                      <a:r>
                        <a:rPr lang="cs-CZ" sz="1800" b="1" u="none" strike="noStrike" dirty="0" err="1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 5 </a:t>
                      </a:r>
                      <a:r>
                        <a:rPr lang="cs-CZ" sz="1800" u="none" strike="noStrike" dirty="0" err="1" smtClean="0"/>
                        <a:t>5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sym typeface="Wingdings" pitchFamily="2" charset="2"/>
                        </a:rPr>
                        <a:t></a:t>
                      </a:r>
                      <a:endParaRPr lang="cs-CZ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5 známek =&gt; </a:t>
                      </a:r>
                      <a:r>
                        <a:rPr lang="cs-CZ" sz="2800" b="1" dirty="0" smtClean="0">
                          <a:solidFill>
                            <a:srgbClr val="FF0000"/>
                          </a:solidFill>
                        </a:rPr>
                        <a:t>NE</a:t>
                      </a:r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</a:tr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We</a:t>
                      </a:r>
                      <a:r>
                        <a:rPr lang="cs-CZ" sz="1600" dirty="0" smtClean="0"/>
                        <a:t> Are </a:t>
                      </a:r>
                      <a:r>
                        <a:rPr lang="cs-CZ" sz="1600" dirty="0" err="1" smtClean="0"/>
                        <a:t>Hereos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6 4 </a:t>
                      </a:r>
                      <a:r>
                        <a:rPr lang="cs-CZ" sz="1800" u="none" strike="noStrike" dirty="0" err="1" smtClean="0"/>
                        <a:t>4</a:t>
                      </a:r>
                      <a:r>
                        <a:rPr lang="cs-CZ" sz="1800" u="none" strike="noStrike" dirty="0" smtClean="0"/>
                        <a:t> 3 5 6 3 6 </a:t>
                      </a:r>
                      <a:r>
                        <a:rPr lang="cs-CZ" sz="1800" u="none" strike="noStrike" dirty="0" err="1" smtClean="0"/>
                        <a:t>6</a:t>
                      </a:r>
                      <a:r>
                        <a:rPr lang="cs-CZ" sz="1800" u="none" strike="noStrike" dirty="0" smtClean="0"/>
                        <a:t> 2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4982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>
                          <a:solidFill>
                            <a:srgbClr val="00B0F0"/>
                          </a:solidFill>
                        </a:rPr>
                        <a:t>HDC Praha</a:t>
                      </a:r>
                      <a:endParaRPr lang="cs-CZ" sz="1600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1</a:t>
                      </a:r>
                      <a:r>
                        <a:rPr lang="cs-CZ" sz="1800" u="none" strike="noStrike" dirty="0" smtClean="0">
                          <a:solidFill>
                            <a:srgbClr val="00B0F0"/>
                          </a:solidFill>
                        </a:rPr>
                        <a:t> 2 5 3 4 6 1 2 4 2 1</a:t>
                      </a:r>
                      <a:endParaRPr lang="cs-CZ" sz="1800" b="0" i="0" u="none" strike="noStrike" dirty="0">
                        <a:solidFill>
                          <a:srgbClr val="00B0F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00B0F0"/>
                          </a:solidFill>
                        </a:rPr>
                        <a:t>①</a:t>
                      </a:r>
                      <a:endParaRPr lang="cs-CZ" sz="2000" b="1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593882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Quest</a:t>
                      </a:r>
                      <a:r>
                        <a:rPr lang="cs-CZ" sz="1600" dirty="0" smtClean="0"/>
                        <a:t>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r>
                        <a:rPr lang="cs-CZ" sz="1800" u="none" strike="noStrike" dirty="0" smtClean="0"/>
                        <a:t> 1 6 </a:t>
                      </a:r>
                      <a:r>
                        <a:rPr lang="cs-CZ" sz="1800" u="none" strike="noStrike" dirty="0" err="1" smtClean="0"/>
                        <a:t>6</a:t>
                      </a:r>
                      <a:r>
                        <a:rPr lang="cs-CZ" sz="1800" u="none" strike="noStrike" dirty="0" smtClean="0"/>
                        <a:t> 5 4 2 6 2 1 6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25627" name="TextovéPole 4"/>
          <p:cNvSpPr txBox="1">
            <a:spLocks noChangeArrowheads="1"/>
          </p:cNvSpPr>
          <p:nvPr/>
        </p:nvSpPr>
        <p:spPr bwMode="auto">
          <a:xfrm>
            <a:off x="285750" y="285750"/>
            <a:ext cx="8429625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dirty="0">
                <a:latin typeface="Calibri" pitchFamily="34" charset="0"/>
              </a:rPr>
              <a:t>Hledání </a:t>
            </a:r>
            <a:r>
              <a:rPr lang="cs-CZ" sz="2800" b="1" dirty="0">
                <a:latin typeface="Calibri" pitchFamily="34" charset="0"/>
              </a:rPr>
              <a:t>2. místa</a:t>
            </a:r>
          </a:p>
          <a:p>
            <a:r>
              <a:rPr lang="cs-CZ" sz="2800" dirty="0" smtClean="0">
                <a:latin typeface="Calibri" pitchFamily="34" charset="0"/>
              </a:rPr>
              <a:t>Na druhém místě se umístila skupina, kterou většina porotců (více než 6) hodnotilo </a:t>
            </a:r>
            <a:r>
              <a:rPr lang="cs-CZ" sz="2800" b="1" dirty="0" smtClean="0">
                <a:latin typeface="Calibri" pitchFamily="34" charset="0"/>
              </a:rPr>
              <a:t>známkou</a:t>
            </a:r>
            <a:r>
              <a:rPr lang="cs-CZ" sz="2800" b="1" dirty="0" smtClean="0">
                <a:solidFill>
                  <a:srgbClr val="FF0000"/>
                </a:solidFill>
                <a:latin typeface="Calibri" pitchFamily="34" charset="0"/>
              </a:rPr>
              <a:t> 1 </a:t>
            </a:r>
            <a:r>
              <a:rPr lang="cs-CZ" sz="2800" b="1" dirty="0" smtClean="0">
                <a:latin typeface="Calibri" pitchFamily="34" charset="0"/>
              </a:rPr>
              <a:t>nebo</a:t>
            </a:r>
            <a:r>
              <a:rPr lang="cs-CZ" sz="2800" b="1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2800" b="1" dirty="0" smtClean="0">
                <a:solidFill>
                  <a:srgbClr val="00B050"/>
                </a:solidFill>
                <a:latin typeface="Calibri" pitchFamily="34" charset="0"/>
              </a:rPr>
              <a:t>2</a:t>
            </a:r>
          </a:p>
          <a:p>
            <a:endParaRPr lang="cs-CZ" sz="28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14313" y="1643063"/>
          <a:ext cx="8715436" cy="392908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43272"/>
                <a:gridCol w="1928826"/>
                <a:gridCol w="642942"/>
                <a:gridCol w="3000396"/>
              </a:tblGrid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/>
                        <a:t>Super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5 1 2 1 3 5 4 5 3 4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2615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Poreotix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r>
                        <a:rPr lang="cs-CZ" sz="1800" u="none" strike="noStrike" dirty="0" smtClean="0"/>
                        <a:t> 3 2 5 6 2 3 5 3 4 3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6058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JabbaWockeeZ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r>
                        <a:rPr lang="cs-CZ" sz="1800" u="none" strike="noStrike" dirty="0" smtClean="0"/>
                        <a:t> 4 3 1 2 1 4 1 </a:t>
                      </a:r>
                      <a:r>
                        <a:rPr lang="cs-CZ" sz="1800" u="none" strike="noStrike" dirty="0" err="1" smtClean="0"/>
                        <a:t>1</a:t>
                      </a:r>
                      <a:r>
                        <a:rPr lang="cs-CZ" sz="1800" u="none" strike="noStrike" dirty="0" smtClean="0"/>
                        <a:t> 5 </a:t>
                      </a:r>
                      <a:r>
                        <a:rPr lang="cs-CZ" sz="1800" u="none" strike="noStrike" dirty="0" err="1" smtClean="0"/>
                        <a:t>5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We</a:t>
                      </a:r>
                      <a:r>
                        <a:rPr lang="cs-CZ" sz="1600" dirty="0" smtClean="0"/>
                        <a:t> Are </a:t>
                      </a:r>
                      <a:r>
                        <a:rPr lang="cs-CZ" sz="1600" dirty="0" err="1" smtClean="0"/>
                        <a:t>Hereos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6 4 </a:t>
                      </a:r>
                      <a:r>
                        <a:rPr lang="cs-CZ" sz="1800" u="none" strike="noStrike" dirty="0" err="1" smtClean="0"/>
                        <a:t>4</a:t>
                      </a:r>
                      <a:r>
                        <a:rPr lang="cs-CZ" sz="1800" u="none" strike="noStrike" dirty="0" smtClean="0"/>
                        <a:t> 3 5 6 3 6 </a:t>
                      </a:r>
                      <a:r>
                        <a:rPr lang="cs-CZ" sz="1800" u="none" strike="noStrike" dirty="0" err="1" smtClean="0"/>
                        <a:t>6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endParaRPr lang="cs-CZ" sz="1800" b="1" i="0" u="none" strike="noStrike" dirty="0">
                        <a:solidFill>
                          <a:srgbClr val="00B05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sym typeface="Wingdings" pitchFamily="2" charset="2"/>
                        </a:rPr>
                        <a:t></a:t>
                      </a:r>
                      <a:endParaRPr lang="cs-CZ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2 známky =&gt; </a:t>
                      </a:r>
                      <a:r>
                        <a:rPr lang="cs-CZ" sz="2800" b="1" dirty="0" smtClean="0">
                          <a:solidFill>
                            <a:srgbClr val="FF0000"/>
                          </a:solidFill>
                        </a:rPr>
                        <a:t>NE</a:t>
                      </a:r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</a:tr>
              <a:tr h="64982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>
                          <a:solidFill>
                            <a:srgbClr val="00B0F0"/>
                          </a:solidFill>
                        </a:rPr>
                        <a:t>HDC Praha</a:t>
                      </a:r>
                      <a:endParaRPr lang="cs-CZ" sz="1600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1</a:t>
                      </a:r>
                      <a:r>
                        <a:rPr lang="cs-CZ" sz="1800" u="none" strike="noStrike" dirty="0" smtClean="0">
                          <a:solidFill>
                            <a:srgbClr val="00B0F0"/>
                          </a:solidFill>
                        </a:rPr>
                        <a:t> 2 5 3 4 6 1 2 4 2 1</a:t>
                      </a:r>
                      <a:endParaRPr lang="cs-CZ" sz="1800" b="0" i="0" u="none" strike="noStrike" dirty="0">
                        <a:solidFill>
                          <a:srgbClr val="00B0F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00B0F0"/>
                          </a:solidFill>
                        </a:rPr>
                        <a:t>①</a:t>
                      </a:r>
                      <a:endParaRPr lang="cs-CZ" sz="2000" b="1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593882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Quest</a:t>
                      </a:r>
                      <a:r>
                        <a:rPr lang="cs-CZ" sz="1600" dirty="0" smtClean="0"/>
                        <a:t>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r>
                        <a:rPr lang="cs-CZ" sz="1800" u="none" strike="noStrike" dirty="0" smtClean="0"/>
                        <a:t> 1 6 </a:t>
                      </a:r>
                      <a:r>
                        <a:rPr lang="cs-CZ" sz="1800" u="none" strike="noStrike" dirty="0" err="1" smtClean="0"/>
                        <a:t>6</a:t>
                      </a:r>
                      <a:r>
                        <a:rPr lang="cs-CZ" sz="1800" u="none" strike="noStrike" dirty="0" smtClean="0"/>
                        <a:t> 5 4 2 6 2 1 6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26651" name="TextovéPole 4"/>
          <p:cNvSpPr txBox="1">
            <a:spLocks noChangeArrowheads="1"/>
          </p:cNvSpPr>
          <p:nvPr/>
        </p:nvSpPr>
        <p:spPr bwMode="auto">
          <a:xfrm>
            <a:off x="285750" y="285750"/>
            <a:ext cx="8429625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dirty="0">
                <a:latin typeface="Calibri" pitchFamily="34" charset="0"/>
              </a:rPr>
              <a:t>Hledání </a:t>
            </a:r>
            <a:r>
              <a:rPr lang="cs-CZ" sz="2800" b="1" dirty="0">
                <a:latin typeface="Calibri" pitchFamily="34" charset="0"/>
              </a:rPr>
              <a:t>2. místa</a:t>
            </a:r>
          </a:p>
          <a:p>
            <a:r>
              <a:rPr lang="cs-CZ" sz="2800" dirty="0" smtClean="0">
                <a:latin typeface="Calibri" pitchFamily="34" charset="0"/>
              </a:rPr>
              <a:t>Na druhém místě se umístila skupina, kterou většina porotců (více než 6) hodnotilo </a:t>
            </a:r>
            <a:r>
              <a:rPr lang="cs-CZ" sz="2800" b="1" dirty="0" smtClean="0">
                <a:latin typeface="Calibri" pitchFamily="34" charset="0"/>
              </a:rPr>
              <a:t>známkou</a:t>
            </a:r>
            <a:r>
              <a:rPr lang="cs-CZ" sz="2800" b="1" dirty="0" smtClean="0">
                <a:solidFill>
                  <a:srgbClr val="FF0000"/>
                </a:solidFill>
                <a:latin typeface="Calibri" pitchFamily="34" charset="0"/>
              </a:rPr>
              <a:t> 1 </a:t>
            </a:r>
            <a:r>
              <a:rPr lang="cs-CZ" sz="2800" b="1" dirty="0" smtClean="0">
                <a:latin typeface="Calibri" pitchFamily="34" charset="0"/>
              </a:rPr>
              <a:t>nebo</a:t>
            </a:r>
            <a:r>
              <a:rPr lang="cs-CZ" sz="2800" b="1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2800" b="1" dirty="0" smtClean="0">
                <a:solidFill>
                  <a:srgbClr val="00B050"/>
                </a:solidFill>
                <a:latin typeface="Calibri" pitchFamily="34" charset="0"/>
              </a:rPr>
              <a:t>2</a:t>
            </a:r>
          </a:p>
          <a:p>
            <a:endParaRPr lang="cs-CZ" sz="28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14313" y="1643063"/>
          <a:ext cx="8715436" cy="392908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43272"/>
                <a:gridCol w="1928826"/>
                <a:gridCol w="642942"/>
                <a:gridCol w="3000396"/>
              </a:tblGrid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/>
                        <a:t>Super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5 1 2 1 3 5 4 5 3 4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2615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Poreotix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r>
                        <a:rPr lang="cs-CZ" sz="1800" u="none" strike="noStrike" dirty="0" smtClean="0"/>
                        <a:t> 3 2 5 6 2 3 5 3 4 3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6058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JabbaWockeeZ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r>
                        <a:rPr lang="cs-CZ" sz="1800" u="none" strike="noStrike" dirty="0" smtClean="0"/>
                        <a:t> 4 3 1 2 1 4 1 </a:t>
                      </a:r>
                      <a:r>
                        <a:rPr lang="cs-CZ" sz="1800" u="none" strike="noStrike" dirty="0" err="1" smtClean="0"/>
                        <a:t>1</a:t>
                      </a:r>
                      <a:r>
                        <a:rPr lang="cs-CZ" sz="1800" u="none" strike="noStrike" dirty="0" smtClean="0"/>
                        <a:t> 5 </a:t>
                      </a:r>
                      <a:r>
                        <a:rPr lang="cs-CZ" sz="1800" u="none" strike="noStrike" dirty="0" err="1" smtClean="0"/>
                        <a:t>5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We</a:t>
                      </a:r>
                      <a:r>
                        <a:rPr lang="cs-CZ" sz="1600" dirty="0" smtClean="0"/>
                        <a:t> Are </a:t>
                      </a:r>
                      <a:r>
                        <a:rPr lang="cs-CZ" sz="1600" dirty="0" err="1" smtClean="0"/>
                        <a:t>Hereos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6 4 </a:t>
                      </a:r>
                      <a:r>
                        <a:rPr lang="cs-CZ" sz="1800" u="none" strike="noStrike" dirty="0" err="1" smtClean="0"/>
                        <a:t>4</a:t>
                      </a:r>
                      <a:r>
                        <a:rPr lang="cs-CZ" sz="1800" u="none" strike="noStrike" dirty="0" smtClean="0"/>
                        <a:t> 3 5 6 3 6 </a:t>
                      </a:r>
                      <a:r>
                        <a:rPr lang="cs-CZ" sz="1800" u="none" strike="noStrike" dirty="0" err="1" smtClean="0"/>
                        <a:t>6</a:t>
                      </a:r>
                      <a:r>
                        <a:rPr lang="cs-CZ" sz="1800" u="none" strike="noStrike" dirty="0" smtClean="0"/>
                        <a:t> 2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4982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>
                          <a:solidFill>
                            <a:srgbClr val="00B0F0"/>
                          </a:solidFill>
                        </a:rPr>
                        <a:t>HDC Praha</a:t>
                      </a:r>
                      <a:endParaRPr lang="cs-CZ" sz="1600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1</a:t>
                      </a:r>
                      <a:r>
                        <a:rPr lang="cs-CZ" sz="1800" u="none" strike="noStrike" dirty="0" smtClean="0">
                          <a:solidFill>
                            <a:srgbClr val="00B0F0"/>
                          </a:solidFill>
                        </a:rPr>
                        <a:t> 2 5 3 4 6 1 2 4 2 1</a:t>
                      </a:r>
                      <a:endParaRPr lang="cs-CZ" sz="1800" b="0" i="0" u="none" strike="noStrike" dirty="0">
                        <a:solidFill>
                          <a:srgbClr val="00B0F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00B0F0"/>
                          </a:solidFill>
                        </a:rPr>
                        <a:t>①</a:t>
                      </a:r>
                      <a:endParaRPr lang="cs-CZ" sz="2000" b="1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593882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Quest</a:t>
                      </a:r>
                      <a:r>
                        <a:rPr lang="cs-CZ" sz="1600" dirty="0" smtClean="0"/>
                        <a:t>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 6 </a:t>
                      </a:r>
                      <a:r>
                        <a:rPr lang="cs-CZ" sz="1800" u="none" strike="noStrike" dirty="0" err="1" smtClean="0"/>
                        <a:t>6</a:t>
                      </a:r>
                      <a:r>
                        <a:rPr lang="cs-CZ" sz="1800" u="none" strike="noStrike" dirty="0" smtClean="0"/>
                        <a:t> 5 4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6 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 6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sym typeface="Wingdings" pitchFamily="2" charset="2"/>
                        </a:rPr>
                        <a:t></a:t>
                      </a:r>
                      <a:endParaRPr lang="cs-CZ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3 známky =&gt; </a:t>
                      </a:r>
                      <a:r>
                        <a:rPr lang="cs-CZ" sz="2800" b="1" dirty="0" smtClean="0">
                          <a:solidFill>
                            <a:srgbClr val="FF0000"/>
                          </a:solidFill>
                        </a:rPr>
                        <a:t>NE</a:t>
                      </a:r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27675" name="TextovéPole 4"/>
          <p:cNvSpPr txBox="1">
            <a:spLocks noChangeArrowheads="1"/>
          </p:cNvSpPr>
          <p:nvPr/>
        </p:nvSpPr>
        <p:spPr bwMode="auto">
          <a:xfrm>
            <a:off x="285750" y="285750"/>
            <a:ext cx="8429625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dirty="0">
                <a:latin typeface="Calibri" pitchFamily="34" charset="0"/>
              </a:rPr>
              <a:t>Hledání </a:t>
            </a:r>
            <a:r>
              <a:rPr lang="cs-CZ" sz="2800" b="1" dirty="0">
                <a:latin typeface="Calibri" pitchFamily="34" charset="0"/>
              </a:rPr>
              <a:t>2. místa</a:t>
            </a:r>
          </a:p>
          <a:p>
            <a:r>
              <a:rPr lang="cs-CZ" sz="2800" dirty="0" smtClean="0">
                <a:latin typeface="Calibri" pitchFamily="34" charset="0"/>
              </a:rPr>
              <a:t>Na druhém místě se umístila skupina, kterou většina porotců (více než 6) hodnotilo </a:t>
            </a:r>
            <a:r>
              <a:rPr lang="cs-CZ" sz="2800" b="1" dirty="0" smtClean="0">
                <a:latin typeface="Calibri" pitchFamily="34" charset="0"/>
              </a:rPr>
              <a:t>známkou</a:t>
            </a:r>
            <a:r>
              <a:rPr lang="cs-CZ" sz="2800" b="1" dirty="0" smtClean="0">
                <a:solidFill>
                  <a:srgbClr val="FF0000"/>
                </a:solidFill>
                <a:latin typeface="Calibri" pitchFamily="34" charset="0"/>
              </a:rPr>
              <a:t> 1 </a:t>
            </a:r>
            <a:r>
              <a:rPr lang="cs-CZ" sz="2800" b="1" dirty="0" smtClean="0">
                <a:latin typeface="Calibri" pitchFamily="34" charset="0"/>
              </a:rPr>
              <a:t>nebo</a:t>
            </a:r>
            <a:r>
              <a:rPr lang="cs-CZ" sz="2800" b="1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2800" b="1" dirty="0" smtClean="0">
                <a:solidFill>
                  <a:srgbClr val="00B050"/>
                </a:solidFill>
                <a:latin typeface="Calibri" pitchFamily="34" charset="0"/>
              </a:rPr>
              <a:t>2</a:t>
            </a:r>
          </a:p>
          <a:p>
            <a:endParaRPr lang="cs-CZ" sz="28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14313" y="1643063"/>
          <a:ext cx="8715436" cy="392908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43272"/>
                <a:gridCol w="1928826"/>
                <a:gridCol w="642942"/>
                <a:gridCol w="3000396"/>
              </a:tblGrid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/>
                        <a:t>Super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5 1 2 1 3 5 4 5 3 4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2615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Poreotix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r>
                        <a:rPr lang="cs-CZ" sz="1800" u="none" strike="noStrike" dirty="0" smtClean="0"/>
                        <a:t> 3 2 5 6 2 3 5 3 4 3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6058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JabbaWockeeZ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r>
                        <a:rPr lang="cs-CZ" sz="1800" u="none" strike="noStrike" dirty="0" smtClean="0"/>
                        <a:t> 4 3 1 2 1 4 1 </a:t>
                      </a:r>
                      <a:r>
                        <a:rPr lang="cs-CZ" sz="1800" u="none" strike="noStrike" dirty="0" err="1" smtClean="0"/>
                        <a:t>1</a:t>
                      </a:r>
                      <a:r>
                        <a:rPr lang="cs-CZ" sz="1800" u="none" strike="noStrike" dirty="0" smtClean="0"/>
                        <a:t> 5 </a:t>
                      </a:r>
                      <a:r>
                        <a:rPr lang="cs-CZ" sz="1800" u="none" strike="noStrike" dirty="0" err="1" smtClean="0"/>
                        <a:t>5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We</a:t>
                      </a:r>
                      <a:r>
                        <a:rPr lang="cs-CZ" sz="1600" dirty="0" smtClean="0"/>
                        <a:t> Are </a:t>
                      </a:r>
                      <a:r>
                        <a:rPr lang="cs-CZ" sz="1600" dirty="0" err="1" smtClean="0"/>
                        <a:t>Hereos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6 4 </a:t>
                      </a:r>
                      <a:r>
                        <a:rPr lang="cs-CZ" sz="1800" u="none" strike="noStrike" dirty="0" err="1" smtClean="0"/>
                        <a:t>4</a:t>
                      </a:r>
                      <a:r>
                        <a:rPr lang="cs-CZ" sz="1800" u="none" strike="noStrike" dirty="0" smtClean="0"/>
                        <a:t> 3 5 6 3 6 </a:t>
                      </a:r>
                      <a:r>
                        <a:rPr lang="cs-CZ" sz="1800" u="none" strike="noStrike" dirty="0" err="1" smtClean="0"/>
                        <a:t>6</a:t>
                      </a:r>
                      <a:r>
                        <a:rPr lang="cs-CZ" sz="1800" u="none" strike="noStrike" dirty="0" smtClean="0"/>
                        <a:t> 2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4982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>
                          <a:solidFill>
                            <a:srgbClr val="00B0F0"/>
                          </a:solidFill>
                        </a:rPr>
                        <a:t>HDC Praha</a:t>
                      </a:r>
                      <a:endParaRPr lang="cs-CZ" sz="1600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1</a:t>
                      </a:r>
                      <a:r>
                        <a:rPr lang="cs-CZ" sz="1800" u="none" strike="noStrike" dirty="0" smtClean="0">
                          <a:solidFill>
                            <a:srgbClr val="00B0F0"/>
                          </a:solidFill>
                        </a:rPr>
                        <a:t> 2 5 3 4 6 1 2 4 2 1</a:t>
                      </a:r>
                      <a:endParaRPr lang="cs-CZ" sz="1800" b="0" i="0" u="none" strike="noStrike" dirty="0">
                        <a:solidFill>
                          <a:srgbClr val="00B0F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00B0F0"/>
                          </a:solidFill>
                        </a:rPr>
                        <a:t>①</a:t>
                      </a:r>
                      <a:endParaRPr lang="cs-CZ" sz="2000" b="1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593882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Quest</a:t>
                      </a:r>
                      <a:r>
                        <a:rPr lang="cs-CZ" sz="1600" dirty="0" smtClean="0"/>
                        <a:t>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1 6 </a:t>
                      </a:r>
                      <a:r>
                        <a:rPr lang="cs-CZ" sz="1800" b="0" u="none" strike="noStrike" dirty="0" err="1" smtClean="0">
                          <a:solidFill>
                            <a:schemeClr val="tx1"/>
                          </a:solidFill>
                        </a:rPr>
                        <a:t>6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 5 4 2 6 2 1 </a:t>
                      </a:r>
                      <a:r>
                        <a:rPr lang="cs-CZ" sz="1800" u="none" strike="noStrike" dirty="0" smtClean="0"/>
                        <a:t>6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28699" name="TextovéPole 4"/>
          <p:cNvSpPr txBox="1">
            <a:spLocks noChangeArrowheads="1"/>
          </p:cNvSpPr>
          <p:nvPr/>
        </p:nvSpPr>
        <p:spPr bwMode="auto">
          <a:xfrm>
            <a:off x="285750" y="285750"/>
            <a:ext cx="8429625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dirty="0">
                <a:latin typeface="Calibri" pitchFamily="34" charset="0"/>
              </a:rPr>
              <a:t>Hledání </a:t>
            </a:r>
            <a:r>
              <a:rPr lang="cs-CZ" sz="2800" b="1" dirty="0">
                <a:latin typeface="Calibri" pitchFamily="34" charset="0"/>
              </a:rPr>
              <a:t>2. místa</a:t>
            </a:r>
          </a:p>
          <a:p>
            <a:r>
              <a:rPr lang="cs-CZ" sz="2800" dirty="0" smtClean="0">
                <a:latin typeface="Calibri" pitchFamily="34" charset="0"/>
              </a:rPr>
              <a:t>Na druhém místě se umístila skupina, kterou většina porotců (více než 6) hodnotilo </a:t>
            </a:r>
            <a:r>
              <a:rPr lang="cs-CZ" sz="2800" b="1" dirty="0" smtClean="0">
                <a:latin typeface="Calibri" pitchFamily="34" charset="0"/>
              </a:rPr>
              <a:t>známkou</a:t>
            </a:r>
            <a:r>
              <a:rPr lang="cs-CZ" sz="2800" b="1" dirty="0" smtClean="0">
                <a:solidFill>
                  <a:srgbClr val="FF0000"/>
                </a:solidFill>
                <a:latin typeface="Calibri" pitchFamily="34" charset="0"/>
              </a:rPr>
              <a:t> 1 </a:t>
            </a:r>
            <a:r>
              <a:rPr lang="cs-CZ" sz="2800" b="1" dirty="0" smtClean="0">
                <a:latin typeface="Calibri" pitchFamily="34" charset="0"/>
              </a:rPr>
              <a:t>nebo</a:t>
            </a:r>
            <a:r>
              <a:rPr lang="cs-CZ" sz="2800" b="1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2800" b="1" dirty="0" smtClean="0">
                <a:solidFill>
                  <a:srgbClr val="00B050"/>
                </a:solidFill>
                <a:latin typeface="Calibri" pitchFamily="34" charset="0"/>
              </a:rPr>
              <a:t>2</a:t>
            </a:r>
          </a:p>
          <a:p>
            <a:endParaRPr lang="cs-CZ" sz="2800" dirty="0">
              <a:latin typeface="Calibri" pitchFamily="34" charset="0"/>
            </a:endParaRPr>
          </a:p>
        </p:txBody>
      </p:sp>
      <p:sp>
        <p:nvSpPr>
          <p:cNvPr id="28700" name="TextovéPole 6"/>
          <p:cNvSpPr txBox="1">
            <a:spLocks noChangeArrowheads="1"/>
          </p:cNvSpPr>
          <p:nvPr/>
        </p:nvSpPr>
        <p:spPr bwMode="auto">
          <a:xfrm>
            <a:off x="5857875" y="3000375"/>
            <a:ext cx="2928938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>
                <a:latin typeface="Calibri" pitchFamily="34" charset="0"/>
              </a:rPr>
              <a:t>Pomocí tohoto pravidla druhé místo </a:t>
            </a:r>
            <a:r>
              <a:rPr lang="cs-CZ" sz="2800" b="1">
                <a:solidFill>
                  <a:srgbClr val="FF0000"/>
                </a:solidFill>
                <a:latin typeface="Calibri" pitchFamily="34" charset="0"/>
              </a:rPr>
              <a:t>nelze</a:t>
            </a:r>
            <a:r>
              <a:rPr lang="cs-CZ" sz="2800" b="1">
                <a:latin typeface="Calibri" pitchFamily="34" charset="0"/>
              </a:rPr>
              <a:t> určit!</a:t>
            </a:r>
          </a:p>
          <a:p>
            <a:endParaRPr lang="cs-CZ" sz="2800">
              <a:latin typeface="Calibri" pitchFamily="34" charset="0"/>
            </a:endParaRPr>
          </a:p>
          <a:p>
            <a:r>
              <a:rPr lang="cs-CZ" sz="2800">
                <a:latin typeface="Calibri" pitchFamily="34" charset="0"/>
              </a:rPr>
              <a:t>Postupme tedy o úroveň dál.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14313" y="1643063"/>
          <a:ext cx="8715436" cy="392908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43272"/>
                <a:gridCol w="1928826"/>
                <a:gridCol w="642942"/>
                <a:gridCol w="3000396"/>
              </a:tblGrid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/>
                        <a:t>Super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5 1 2 1 3 5 4 5 3 4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2615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Poreotix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r>
                        <a:rPr lang="cs-CZ" sz="1800" u="none" strike="noStrike" dirty="0" smtClean="0"/>
                        <a:t> 3 2 5 6 2 3 5 3 4 3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6058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JabbaWockeeZ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r>
                        <a:rPr lang="cs-CZ" sz="1800" u="none" strike="noStrike" dirty="0" smtClean="0"/>
                        <a:t> 4 3 1 2 1 4 1 </a:t>
                      </a:r>
                      <a:r>
                        <a:rPr lang="cs-CZ" sz="1800" u="none" strike="noStrike" dirty="0" err="1" smtClean="0"/>
                        <a:t>1</a:t>
                      </a:r>
                      <a:r>
                        <a:rPr lang="cs-CZ" sz="1800" u="none" strike="noStrike" dirty="0" smtClean="0"/>
                        <a:t> 5 </a:t>
                      </a:r>
                      <a:r>
                        <a:rPr lang="cs-CZ" sz="1800" u="none" strike="noStrike" dirty="0" err="1" smtClean="0"/>
                        <a:t>5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We</a:t>
                      </a:r>
                      <a:r>
                        <a:rPr lang="cs-CZ" sz="1600" dirty="0" smtClean="0"/>
                        <a:t> Are </a:t>
                      </a:r>
                      <a:r>
                        <a:rPr lang="cs-CZ" sz="1600" dirty="0" err="1" smtClean="0"/>
                        <a:t>Hereos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6 4 </a:t>
                      </a:r>
                      <a:r>
                        <a:rPr lang="cs-CZ" sz="1800" u="none" strike="noStrike" dirty="0" err="1" smtClean="0"/>
                        <a:t>4</a:t>
                      </a:r>
                      <a:r>
                        <a:rPr lang="cs-CZ" sz="1800" u="none" strike="noStrike" dirty="0" smtClean="0"/>
                        <a:t> 3 5 6 3 6 </a:t>
                      </a:r>
                      <a:r>
                        <a:rPr lang="cs-CZ" sz="1800" u="none" strike="noStrike" dirty="0" err="1" smtClean="0"/>
                        <a:t>6</a:t>
                      </a:r>
                      <a:r>
                        <a:rPr lang="cs-CZ" sz="1800" u="none" strike="noStrike" dirty="0" smtClean="0"/>
                        <a:t> 2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4982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>
                          <a:solidFill>
                            <a:srgbClr val="00B0F0"/>
                          </a:solidFill>
                        </a:rPr>
                        <a:t>HDC Praha</a:t>
                      </a:r>
                      <a:endParaRPr lang="cs-CZ" sz="1600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1</a:t>
                      </a:r>
                      <a:r>
                        <a:rPr lang="cs-CZ" sz="1800" u="none" strike="noStrike" dirty="0" smtClean="0">
                          <a:solidFill>
                            <a:srgbClr val="00B0F0"/>
                          </a:solidFill>
                        </a:rPr>
                        <a:t> 2 5 3 4 6 1 2 4 2 1</a:t>
                      </a:r>
                      <a:endParaRPr lang="cs-CZ" sz="1800" b="0" i="0" u="none" strike="noStrike" dirty="0">
                        <a:solidFill>
                          <a:srgbClr val="00B0F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00B0F0"/>
                          </a:solidFill>
                        </a:rPr>
                        <a:t>①</a:t>
                      </a:r>
                      <a:endParaRPr lang="cs-CZ" sz="2000" b="1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593882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Quest</a:t>
                      </a:r>
                      <a:r>
                        <a:rPr lang="cs-CZ" sz="1600" dirty="0" smtClean="0"/>
                        <a:t>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1 6 </a:t>
                      </a:r>
                      <a:r>
                        <a:rPr lang="cs-CZ" sz="1800" b="0" u="none" strike="noStrike" dirty="0" err="1" smtClean="0">
                          <a:solidFill>
                            <a:schemeClr val="tx1"/>
                          </a:solidFill>
                        </a:rPr>
                        <a:t>6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 5 4 2 6 2 1 </a:t>
                      </a:r>
                      <a:r>
                        <a:rPr lang="cs-CZ" sz="1800" u="none" strike="noStrike" dirty="0" smtClean="0"/>
                        <a:t>6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29723" name="TextovéPole 4"/>
          <p:cNvSpPr txBox="1">
            <a:spLocks noChangeArrowheads="1"/>
          </p:cNvSpPr>
          <p:nvPr/>
        </p:nvSpPr>
        <p:spPr bwMode="auto">
          <a:xfrm>
            <a:off x="285750" y="285750"/>
            <a:ext cx="8429625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dirty="0">
                <a:latin typeface="Calibri" pitchFamily="34" charset="0"/>
              </a:rPr>
              <a:t>Hledání </a:t>
            </a:r>
            <a:r>
              <a:rPr lang="cs-CZ" sz="2800" b="1" dirty="0">
                <a:latin typeface="Calibri" pitchFamily="34" charset="0"/>
              </a:rPr>
              <a:t>2. místa</a:t>
            </a:r>
          </a:p>
          <a:p>
            <a:r>
              <a:rPr lang="cs-CZ" sz="2600" dirty="0" smtClean="0">
                <a:latin typeface="Calibri" pitchFamily="34" charset="0"/>
              </a:rPr>
              <a:t>Na druhém místě se umístila skupina, kterou většina porotců (více než 6) hodnotilo </a:t>
            </a:r>
            <a:r>
              <a:rPr lang="cs-CZ" sz="2600" b="1" dirty="0" smtClean="0">
                <a:latin typeface="Calibri" pitchFamily="34" charset="0"/>
              </a:rPr>
              <a:t>známkami</a:t>
            </a:r>
            <a:r>
              <a:rPr lang="cs-CZ" sz="2600" b="1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2600" b="1" dirty="0">
                <a:solidFill>
                  <a:srgbClr val="FF0000"/>
                </a:solidFill>
                <a:latin typeface="Calibri" pitchFamily="34" charset="0"/>
              </a:rPr>
              <a:t>1 </a:t>
            </a:r>
            <a:r>
              <a:rPr lang="cs-CZ" sz="2600" b="1" dirty="0">
                <a:latin typeface="Calibri" pitchFamily="34" charset="0"/>
              </a:rPr>
              <a:t>nebo</a:t>
            </a:r>
            <a:r>
              <a:rPr lang="cs-CZ" sz="2600" b="1" dirty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2600" b="1" dirty="0">
                <a:solidFill>
                  <a:srgbClr val="00B050"/>
                </a:solidFill>
                <a:latin typeface="Calibri" pitchFamily="34" charset="0"/>
              </a:rPr>
              <a:t>2</a:t>
            </a:r>
            <a:r>
              <a:rPr lang="cs-CZ" sz="2600" b="1" dirty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2600" b="1" u="sng" dirty="0">
                <a:latin typeface="Calibri" pitchFamily="34" charset="0"/>
              </a:rPr>
              <a:t>nebo</a:t>
            </a:r>
            <a:r>
              <a:rPr lang="cs-CZ" sz="2600" b="1" u="sng" dirty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2600" b="1" u="sng" dirty="0">
                <a:solidFill>
                  <a:srgbClr val="0070C0"/>
                </a:solidFill>
                <a:latin typeface="Calibri" pitchFamily="34" charset="0"/>
              </a:rPr>
              <a:t>3</a:t>
            </a:r>
          </a:p>
          <a:p>
            <a:endParaRPr lang="cs-CZ" sz="2800" dirty="0">
              <a:latin typeface="Calibri" pitchFamily="34" charset="0"/>
            </a:endParaRPr>
          </a:p>
        </p:txBody>
      </p:sp>
      <p:sp>
        <p:nvSpPr>
          <p:cNvPr id="29724" name="TextovéPole 5"/>
          <p:cNvSpPr txBox="1">
            <a:spLocks noChangeArrowheads="1"/>
          </p:cNvSpPr>
          <p:nvPr/>
        </p:nvSpPr>
        <p:spPr bwMode="auto">
          <a:xfrm>
            <a:off x="5857875" y="3000375"/>
            <a:ext cx="2786063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dirty="0">
                <a:latin typeface="Calibri" pitchFamily="34" charset="0"/>
              </a:rPr>
              <a:t>Podívejme se, zda </a:t>
            </a:r>
            <a:r>
              <a:rPr lang="cs-CZ" sz="2800" dirty="0" smtClean="0">
                <a:latin typeface="Calibri" pitchFamily="34" charset="0"/>
              </a:rPr>
              <a:t>některá skupina toto </a:t>
            </a:r>
            <a:r>
              <a:rPr lang="cs-CZ" sz="2800" dirty="0">
                <a:latin typeface="Calibri" pitchFamily="34" charset="0"/>
              </a:rPr>
              <a:t>splňuje…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14313" y="1643063"/>
          <a:ext cx="8715436" cy="392908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43272"/>
                <a:gridCol w="1928826"/>
                <a:gridCol w="642942"/>
                <a:gridCol w="3000396"/>
              </a:tblGrid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/>
                        <a:t>Super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5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5 4 5 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4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sym typeface="Wingdings" pitchFamily="2" charset="2"/>
                        </a:rPr>
                        <a:t></a:t>
                      </a:r>
                      <a:endParaRPr lang="cs-CZ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6 známek =&gt; </a:t>
                      </a:r>
                      <a:r>
                        <a:rPr lang="cs-CZ" sz="2800" b="1" dirty="0" smtClean="0">
                          <a:solidFill>
                            <a:srgbClr val="00B050"/>
                          </a:solidFill>
                        </a:rPr>
                        <a:t>ANO</a:t>
                      </a:r>
                      <a:endParaRPr lang="cs-CZ" sz="2800" b="1" dirty="0">
                        <a:solidFill>
                          <a:srgbClr val="00B050"/>
                        </a:solidFill>
                      </a:endParaRPr>
                    </a:p>
                  </a:txBody>
                  <a:tcPr anchor="ctr"/>
                </a:tc>
              </a:tr>
              <a:tr h="62615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Poreotix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r>
                        <a:rPr lang="cs-CZ" sz="1800" u="none" strike="noStrike" dirty="0" smtClean="0"/>
                        <a:t> 3 2 5 6 2 3 5 3 4 3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6058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JabbaWockeeZ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r>
                        <a:rPr lang="cs-CZ" sz="1800" u="none" strike="noStrike" dirty="0" smtClean="0"/>
                        <a:t> 4 3 1 2 1 4 1 </a:t>
                      </a:r>
                      <a:r>
                        <a:rPr lang="cs-CZ" sz="1800" u="none" strike="noStrike" dirty="0" err="1" smtClean="0"/>
                        <a:t>1</a:t>
                      </a:r>
                      <a:r>
                        <a:rPr lang="cs-CZ" sz="1800" u="none" strike="noStrike" dirty="0" smtClean="0"/>
                        <a:t> 5 </a:t>
                      </a:r>
                      <a:r>
                        <a:rPr lang="cs-CZ" sz="1800" u="none" strike="noStrike" dirty="0" err="1" smtClean="0"/>
                        <a:t>5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We</a:t>
                      </a:r>
                      <a:r>
                        <a:rPr lang="cs-CZ" sz="1600" dirty="0" smtClean="0"/>
                        <a:t> Are </a:t>
                      </a:r>
                      <a:r>
                        <a:rPr lang="cs-CZ" sz="1600" dirty="0" err="1" smtClean="0"/>
                        <a:t>Hereos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6 4 </a:t>
                      </a:r>
                      <a:r>
                        <a:rPr lang="cs-CZ" sz="1800" u="none" strike="noStrike" dirty="0" err="1" smtClean="0"/>
                        <a:t>4</a:t>
                      </a:r>
                      <a:r>
                        <a:rPr lang="cs-CZ" sz="1800" u="none" strike="noStrike" dirty="0" smtClean="0"/>
                        <a:t> 3 5 6 3 6 </a:t>
                      </a:r>
                      <a:r>
                        <a:rPr lang="cs-CZ" sz="1800" u="none" strike="noStrike" dirty="0" err="1" smtClean="0"/>
                        <a:t>6</a:t>
                      </a:r>
                      <a:r>
                        <a:rPr lang="cs-CZ" sz="1800" u="none" strike="noStrike" dirty="0" smtClean="0"/>
                        <a:t> 2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4982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>
                          <a:solidFill>
                            <a:srgbClr val="00B0F0"/>
                          </a:solidFill>
                        </a:rPr>
                        <a:t>HDC Praha</a:t>
                      </a:r>
                      <a:endParaRPr lang="cs-CZ" sz="1600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1</a:t>
                      </a:r>
                      <a:r>
                        <a:rPr lang="cs-CZ" sz="1800" u="none" strike="noStrike" dirty="0" smtClean="0">
                          <a:solidFill>
                            <a:srgbClr val="00B0F0"/>
                          </a:solidFill>
                        </a:rPr>
                        <a:t> 2 5 3 4 6 1 2 4 2 1</a:t>
                      </a:r>
                      <a:endParaRPr lang="cs-CZ" sz="1800" b="0" i="0" u="none" strike="noStrike" dirty="0">
                        <a:solidFill>
                          <a:srgbClr val="00B0F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00B0F0"/>
                          </a:solidFill>
                        </a:rPr>
                        <a:t>①</a:t>
                      </a:r>
                      <a:endParaRPr lang="cs-CZ" sz="2000" b="1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593882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Quest</a:t>
                      </a:r>
                      <a:r>
                        <a:rPr lang="cs-CZ" sz="1600" dirty="0" smtClean="0"/>
                        <a:t>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1 6 </a:t>
                      </a:r>
                      <a:r>
                        <a:rPr lang="cs-CZ" sz="1800" b="0" u="none" strike="noStrike" dirty="0" err="1" smtClean="0">
                          <a:solidFill>
                            <a:schemeClr val="tx1"/>
                          </a:solidFill>
                        </a:rPr>
                        <a:t>6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 5 4 2 6 2 1 </a:t>
                      </a:r>
                      <a:r>
                        <a:rPr lang="cs-CZ" sz="1800" u="none" strike="noStrike" dirty="0" smtClean="0"/>
                        <a:t>6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30747" name="TextovéPole 4"/>
          <p:cNvSpPr txBox="1">
            <a:spLocks noChangeArrowheads="1"/>
          </p:cNvSpPr>
          <p:nvPr/>
        </p:nvSpPr>
        <p:spPr bwMode="auto">
          <a:xfrm>
            <a:off x="285750" y="285750"/>
            <a:ext cx="8429625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dirty="0">
                <a:latin typeface="Calibri" pitchFamily="34" charset="0"/>
              </a:rPr>
              <a:t>Hledání </a:t>
            </a:r>
            <a:r>
              <a:rPr lang="cs-CZ" sz="2800" b="1" dirty="0">
                <a:latin typeface="Calibri" pitchFamily="34" charset="0"/>
              </a:rPr>
              <a:t>2. místa</a:t>
            </a:r>
          </a:p>
          <a:p>
            <a:r>
              <a:rPr lang="cs-CZ" sz="2600" dirty="0" smtClean="0">
                <a:latin typeface="Calibri" pitchFamily="34" charset="0"/>
              </a:rPr>
              <a:t>Na druhém místě se umístila skupina, kterou většina porotců (více než 6) hodnotilo </a:t>
            </a:r>
            <a:r>
              <a:rPr lang="cs-CZ" sz="2600" b="1" dirty="0" smtClean="0">
                <a:latin typeface="Calibri" pitchFamily="34" charset="0"/>
              </a:rPr>
              <a:t>známkami</a:t>
            </a:r>
            <a:r>
              <a:rPr lang="cs-CZ" sz="2600" b="1" dirty="0" smtClean="0">
                <a:solidFill>
                  <a:srgbClr val="FF0000"/>
                </a:solidFill>
                <a:latin typeface="Calibri" pitchFamily="34" charset="0"/>
              </a:rPr>
              <a:t> 1 </a:t>
            </a:r>
            <a:r>
              <a:rPr lang="cs-CZ" sz="2600" b="1" dirty="0" smtClean="0">
                <a:latin typeface="Calibri" pitchFamily="34" charset="0"/>
              </a:rPr>
              <a:t>nebo</a:t>
            </a:r>
            <a:r>
              <a:rPr lang="cs-CZ" sz="2600" b="1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2600" b="1" dirty="0" smtClean="0">
                <a:solidFill>
                  <a:srgbClr val="00B050"/>
                </a:solidFill>
                <a:latin typeface="Calibri" pitchFamily="34" charset="0"/>
              </a:rPr>
              <a:t>2</a:t>
            </a:r>
            <a:r>
              <a:rPr lang="cs-CZ" sz="2600" b="1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2600" b="1" u="sng" dirty="0" smtClean="0">
                <a:latin typeface="Calibri" pitchFamily="34" charset="0"/>
              </a:rPr>
              <a:t>nebo</a:t>
            </a:r>
            <a:r>
              <a:rPr lang="cs-CZ" sz="2600" b="1" u="sng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2600" b="1" u="sng" dirty="0" smtClean="0">
                <a:solidFill>
                  <a:srgbClr val="0070C0"/>
                </a:solidFill>
                <a:latin typeface="Calibri" pitchFamily="34" charset="0"/>
              </a:rPr>
              <a:t>3</a:t>
            </a:r>
          </a:p>
          <a:p>
            <a:endParaRPr lang="cs-CZ" sz="28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14313" y="1643063"/>
          <a:ext cx="8715436" cy="392908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43272"/>
                <a:gridCol w="1928826"/>
                <a:gridCol w="642942"/>
                <a:gridCol w="3000396"/>
              </a:tblGrid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/>
                        <a:t>Super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5 1 2 1 3 5 4 5 3 4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2615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Poreotix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5 6 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5 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4 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endParaRPr lang="cs-CZ" sz="1800" b="1" i="0" u="none" strike="noStrike" dirty="0">
                        <a:solidFill>
                          <a:srgbClr val="00B0F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sym typeface="Wingdings" pitchFamily="2" charset="2"/>
                        </a:rPr>
                        <a:t></a:t>
                      </a:r>
                      <a:endParaRPr lang="cs-CZ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6 známek =&gt; </a:t>
                      </a:r>
                      <a:r>
                        <a:rPr lang="cs-CZ" sz="2800" b="1" dirty="0" smtClean="0">
                          <a:solidFill>
                            <a:srgbClr val="00B050"/>
                          </a:solidFill>
                        </a:rPr>
                        <a:t>ANO</a:t>
                      </a:r>
                      <a:endParaRPr lang="cs-CZ" sz="2800" b="1" dirty="0">
                        <a:solidFill>
                          <a:srgbClr val="00B050"/>
                        </a:solidFill>
                      </a:endParaRPr>
                    </a:p>
                  </a:txBody>
                  <a:tcPr anchor="ctr"/>
                </a:tc>
              </a:tr>
              <a:tr h="66058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JabbaWockeeZ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r>
                        <a:rPr lang="cs-CZ" sz="1800" u="none" strike="noStrike" dirty="0" smtClean="0"/>
                        <a:t> 4 3 1 2 1 4 1 </a:t>
                      </a:r>
                      <a:r>
                        <a:rPr lang="cs-CZ" sz="1800" u="none" strike="noStrike" dirty="0" err="1" smtClean="0"/>
                        <a:t>1</a:t>
                      </a:r>
                      <a:r>
                        <a:rPr lang="cs-CZ" sz="1800" u="none" strike="noStrike" dirty="0" smtClean="0"/>
                        <a:t> 5 </a:t>
                      </a:r>
                      <a:r>
                        <a:rPr lang="cs-CZ" sz="1800" u="none" strike="noStrike" dirty="0" err="1" smtClean="0"/>
                        <a:t>5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We</a:t>
                      </a:r>
                      <a:r>
                        <a:rPr lang="cs-CZ" sz="1600" dirty="0" smtClean="0"/>
                        <a:t> Are </a:t>
                      </a:r>
                      <a:r>
                        <a:rPr lang="cs-CZ" sz="1600" dirty="0" err="1" smtClean="0"/>
                        <a:t>Hereos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6 4 </a:t>
                      </a:r>
                      <a:r>
                        <a:rPr lang="cs-CZ" sz="1800" u="none" strike="noStrike" dirty="0" err="1" smtClean="0"/>
                        <a:t>4</a:t>
                      </a:r>
                      <a:r>
                        <a:rPr lang="cs-CZ" sz="1800" u="none" strike="noStrike" dirty="0" smtClean="0"/>
                        <a:t> 3 5 6 3 6 </a:t>
                      </a:r>
                      <a:r>
                        <a:rPr lang="cs-CZ" sz="1800" u="none" strike="noStrike" dirty="0" err="1" smtClean="0"/>
                        <a:t>6</a:t>
                      </a:r>
                      <a:r>
                        <a:rPr lang="cs-CZ" sz="1800" u="none" strike="noStrike" dirty="0" smtClean="0"/>
                        <a:t> 2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4982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>
                          <a:solidFill>
                            <a:srgbClr val="00B0F0"/>
                          </a:solidFill>
                        </a:rPr>
                        <a:t>HDC Praha</a:t>
                      </a:r>
                      <a:endParaRPr lang="cs-CZ" sz="1600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1</a:t>
                      </a:r>
                      <a:r>
                        <a:rPr lang="cs-CZ" sz="1800" u="none" strike="noStrike" dirty="0" smtClean="0">
                          <a:solidFill>
                            <a:srgbClr val="00B0F0"/>
                          </a:solidFill>
                        </a:rPr>
                        <a:t> 2 5 3 4 6 1 2 4 2 1</a:t>
                      </a:r>
                      <a:endParaRPr lang="cs-CZ" sz="1800" b="0" i="0" u="none" strike="noStrike" dirty="0">
                        <a:solidFill>
                          <a:srgbClr val="00B0F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00B0F0"/>
                          </a:solidFill>
                        </a:rPr>
                        <a:t>①</a:t>
                      </a:r>
                      <a:endParaRPr lang="cs-CZ" sz="2000" b="1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593882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Quest</a:t>
                      </a:r>
                      <a:r>
                        <a:rPr lang="cs-CZ" sz="1600" dirty="0" smtClean="0"/>
                        <a:t>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1 6 </a:t>
                      </a:r>
                      <a:r>
                        <a:rPr lang="cs-CZ" sz="1800" b="0" u="none" strike="noStrike" dirty="0" err="1" smtClean="0">
                          <a:solidFill>
                            <a:schemeClr val="tx1"/>
                          </a:solidFill>
                        </a:rPr>
                        <a:t>6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 5 4 2 6 2 1 </a:t>
                      </a:r>
                      <a:r>
                        <a:rPr lang="cs-CZ" sz="1800" u="none" strike="noStrike" dirty="0" smtClean="0"/>
                        <a:t>6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31771" name="TextovéPole 4"/>
          <p:cNvSpPr txBox="1">
            <a:spLocks noChangeArrowheads="1"/>
          </p:cNvSpPr>
          <p:nvPr/>
        </p:nvSpPr>
        <p:spPr bwMode="auto">
          <a:xfrm>
            <a:off x="285750" y="285750"/>
            <a:ext cx="8429625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dirty="0">
                <a:latin typeface="Calibri" pitchFamily="34" charset="0"/>
              </a:rPr>
              <a:t>Hledání </a:t>
            </a:r>
            <a:r>
              <a:rPr lang="cs-CZ" sz="2800" b="1" dirty="0">
                <a:latin typeface="Calibri" pitchFamily="34" charset="0"/>
              </a:rPr>
              <a:t>2. místa</a:t>
            </a:r>
          </a:p>
          <a:p>
            <a:r>
              <a:rPr lang="cs-CZ" sz="2600" dirty="0" smtClean="0">
                <a:latin typeface="Calibri" pitchFamily="34" charset="0"/>
              </a:rPr>
              <a:t>Na druhém místě se umístila skupina, kterou většina porotců (více než 6) hodnotilo </a:t>
            </a:r>
            <a:r>
              <a:rPr lang="cs-CZ" sz="2600" b="1" dirty="0" smtClean="0">
                <a:latin typeface="Calibri" pitchFamily="34" charset="0"/>
              </a:rPr>
              <a:t>známkami</a:t>
            </a:r>
            <a:r>
              <a:rPr lang="cs-CZ" sz="2600" b="1" dirty="0" smtClean="0">
                <a:solidFill>
                  <a:srgbClr val="FF0000"/>
                </a:solidFill>
                <a:latin typeface="Calibri" pitchFamily="34" charset="0"/>
              </a:rPr>
              <a:t> 1 </a:t>
            </a:r>
            <a:r>
              <a:rPr lang="cs-CZ" sz="2600" b="1" dirty="0" smtClean="0">
                <a:latin typeface="Calibri" pitchFamily="34" charset="0"/>
              </a:rPr>
              <a:t>nebo</a:t>
            </a:r>
            <a:r>
              <a:rPr lang="cs-CZ" sz="2600" b="1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2600" b="1" dirty="0" smtClean="0">
                <a:solidFill>
                  <a:srgbClr val="00B050"/>
                </a:solidFill>
                <a:latin typeface="Calibri" pitchFamily="34" charset="0"/>
              </a:rPr>
              <a:t>2</a:t>
            </a:r>
            <a:r>
              <a:rPr lang="cs-CZ" sz="2600" b="1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2600" b="1" u="sng" dirty="0" smtClean="0">
                <a:latin typeface="Calibri" pitchFamily="34" charset="0"/>
              </a:rPr>
              <a:t>nebo</a:t>
            </a:r>
            <a:r>
              <a:rPr lang="cs-CZ" sz="2600" b="1" u="sng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2600" b="1" u="sng" dirty="0" smtClean="0">
                <a:solidFill>
                  <a:srgbClr val="0070C0"/>
                </a:solidFill>
                <a:latin typeface="Calibri" pitchFamily="34" charset="0"/>
              </a:rPr>
              <a:t>3</a:t>
            </a:r>
          </a:p>
          <a:p>
            <a:endParaRPr lang="cs-CZ" sz="28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14313" y="1643063"/>
          <a:ext cx="8715436" cy="392908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43272"/>
                <a:gridCol w="1928826"/>
                <a:gridCol w="642942"/>
                <a:gridCol w="3000396"/>
              </a:tblGrid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/>
                        <a:t>Super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5 1 2 1 3 5 4 5 3 4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2615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Poreotix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r>
                        <a:rPr lang="cs-CZ" sz="1800" u="none" strike="noStrike" dirty="0" smtClean="0"/>
                        <a:t> 3 2 5 6 2 3 5 3 4 3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6058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JabbaWockeeZ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r>
                        <a:rPr lang="cs-CZ" sz="1800" u="none" strike="noStrike" dirty="0" smtClean="0"/>
                        <a:t> 4 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 4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 </a:t>
                      </a:r>
                      <a:r>
                        <a:rPr lang="cs-CZ" sz="1800" b="1" u="none" strike="noStrike" dirty="0" err="1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 5 </a:t>
                      </a:r>
                      <a:r>
                        <a:rPr lang="cs-CZ" sz="1800" u="none" strike="noStrike" dirty="0" err="1" smtClean="0"/>
                        <a:t>5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sym typeface="Wingdings" pitchFamily="2" charset="2"/>
                        </a:rPr>
                        <a:t></a:t>
                      </a:r>
                      <a:endParaRPr lang="cs-CZ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6 známek =&gt; </a:t>
                      </a:r>
                      <a:r>
                        <a:rPr lang="cs-CZ" sz="2800" b="1" dirty="0" smtClean="0">
                          <a:solidFill>
                            <a:srgbClr val="00B050"/>
                          </a:solidFill>
                        </a:rPr>
                        <a:t>ANO</a:t>
                      </a:r>
                      <a:endParaRPr lang="cs-CZ" sz="2800" b="1" dirty="0">
                        <a:solidFill>
                          <a:srgbClr val="00B050"/>
                        </a:solidFill>
                      </a:endParaRPr>
                    </a:p>
                  </a:txBody>
                  <a:tcPr anchor="ctr"/>
                </a:tc>
              </a:tr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We</a:t>
                      </a:r>
                      <a:r>
                        <a:rPr lang="cs-CZ" sz="1600" dirty="0" smtClean="0"/>
                        <a:t> Are </a:t>
                      </a:r>
                      <a:r>
                        <a:rPr lang="cs-CZ" sz="1600" dirty="0" err="1" smtClean="0"/>
                        <a:t>Hereos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6 4 </a:t>
                      </a:r>
                      <a:r>
                        <a:rPr lang="cs-CZ" sz="1800" u="none" strike="noStrike" dirty="0" err="1" smtClean="0"/>
                        <a:t>4</a:t>
                      </a:r>
                      <a:r>
                        <a:rPr lang="cs-CZ" sz="1800" u="none" strike="noStrike" dirty="0" smtClean="0"/>
                        <a:t> 3 5 6 3 6 </a:t>
                      </a:r>
                      <a:r>
                        <a:rPr lang="cs-CZ" sz="1800" u="none" strike="noStrike" dirty="0" err="1" smtClean="0"/>
                        <a:t>6</a:t>
                      </a:r>
                      <a:r>
                        <a:rPr lang="cs-CZ" sz="1800" u="none" strike="noStrike" dirty="0" smtClean="0"/>
                        <a:t> 2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4982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>
                          <a:solidFill>
                            <a:srgbClr val="00B0F0"/>
                          </a:solidFill>
                        </a:rPr>
                        <a:t>HDC Praha</a:t>
                      </a:r>
                      <a:endParaRPr lang="cs-CZ" sz="1600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1</a:t>
                      </a:r>
                      <a:r>
                        <a:rPr lang="cs-CZ" sz="1800" u="none" strike="noStrike" dirty="0" smtClean="0">
                          <a:solidFill>
                            <a:srgbClr val="00B0F0"/>
                          </a:solidFill>
                        </a:rPr>
                        <a:t> 2 5 3 4 6 1 2 4 2 1</a:t>
                      </a:r>
                      <a:endParaRPr lang="cs-CZ" sz="1800" b="0" i="0" u="none" strike="noStrike" dirty="0">
                        <a:solidFill>
                          <a:srgbClr val="00B0F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00B0F0"/>
                          </a:solidFill>
                        </a:rPr>
                        <a:t>①</a:t>
                      </a:r>
                      <a:endParaRPr lang="cs-CZ" sz="2000" b="1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593882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Quest</a:t>
                      </a:r>
                      <a:r>
                        <a:rPr lang="cs-CZ" sz="1600" dirty="0" smtClean="0"/>
                        <a:t>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1 6 </a:t>
                      </a:r>
                      <a:r>
                        <a:rPr lang="cs-CZ" sz="1800" b="0" u="none" strike="noStrike" dirty="0" err="1" smtClean="0">
                          <a:solidFill>
                            <a:schemeClr val="tx1"/>
                          </a:solidFill>
                        </a:rPr>
                        <a:t>6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 5 4 2 6 2 1 </a:t>
                      </a:r>
                      <a:r>
                        <a:rPr lang="cs-CZ" sz="1800" u="none" strike="noStrike" dirty="0" smtClean="0"/>
                        <a:t>6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32795" name="TextovéPole 4"/>
          <p:cNvSpPr txBox="1">
            <a:spLocks noChangeArrowheads="1"/>
          </p:cNvSpPr>
          <p:nvPr/>
        </p:nvSpPr>
        <p:spPr bwMode="auto">
          <a:xfrm>
            <a:off x="285750" y="285750"/>
            <a:ext cx="8429625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dirty="0">
                <a:latin typeface="Calibri" pitchFamily="34" charset="0"/>
              </a:rPr>
              <a:t>Hledání </a:t>
            </a:r>
            <a:r>
              <a:rPr lang="cs-CZ" sz="2800" b="1" dirty="0">
                <a:latin typeface="Calibri" pitchFamily="34" charset="0"/>
              </a:rPr>
              <a:t>2. místa</a:t>
            </a:r>
          </a:p>
          <a:p>
            <a:r>
              <a:rPr lang="cs-CZ" sz="2600" dirty="0" smtClean="0">
                <a:latin typeface="Calibri" pitchFamily="34" charset="0"/>
              </a:rPr>
              <a:t>Na druhém místě se umístila skupina, kterou většina porotců (více než 6) hodnotilo </a:t>
            </a:r>
            <a:r>
              <a:rPr lang="cs-CZ" sz="2600" b="1" dirty="0" smtClean="0">
                <a:latin typeface="Calibri" pitchFamily="34" charset="0"/>
              </a:rPr>
              <a:t>známkami</a:t>
            </a:r>
            <a:r>
              <a:rPr lang="cs-CZ" sz="2600" b="1" dirty="0" smtClean="0">
                <a:solidFill>
                  <a:srgbClr val="FF0000"/>
                </a:solidFill>
                <a:latin typeface="Calibri" pitchFamily="34" charset="0"/>
              </a:rPr>
              <a:t> 1 </a:t>
            </a:r>
            <a:r>
              <a:rPr lang="cs-CZ" sz="2600" b="1" dirty="0" smtClean="0">
                <a:latin typeface="Calibri" pitchFamily="34" charset="0"/>
              </a:rPr>
              <a:t>nebo</a:t>
            </a:r>
            <a:r>
              <a:rPr lang="cs-CZ" sz="2600" b="1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2600" b="1" dirty="0" smtClean="0">
                <a:solidFill>
                  <a:srgbClr val="00B050"/>
                </a:solidFill>
                <a:latin typeface="Calibri" pitchFamily="34" charset="0"/>
              </a:rPr>
              <a:t>2</a:t>
            </a:r>
            <a:r>
              <a:rPr lang="cs-CZ" sz="2600" b="1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2600" b="1" u="sng" dirty="0" smtClean="0">
                <a:latin typeface="Calibri" pitchFamily="34" charset="0"/>
              </a:rPr>
              <a:t>nebo</a:t>
            </a:r>
            <a:r>
              <a:rPr lang="cs-CZ" sz="2600" b="1" u="sng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2600" b="1" u="sng" dirty="0" smtClean="0">
                <a:solidFill>
                  <a:srgbClr val="0070C0"/>
                </a:solidFill>
                <a:latin typeface="Calibri" pitchFamily="34" charset="0"/>
              </a:rPr>
              <a:t>3</a:t>
            </a:r>
          </a:p>
          <a:p>
            <a:endParaRPr lang="cs-CZ" sz="28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14313" y="1643063"/>
          <a:ext cx="8715436" cy="392908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43272"/>
                <a:gridCol w="1928826"/>
                <a:gridCol w="642942"/>
                <a:gridCol w="3000396"/>
              </a:tblGrid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/>
                        <a:t>Super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5 1 2 1 3 5 4 5 3 4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2615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Poreotix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r>
                        <a:rPr lang="cs-CZ" sz="1800" u="none" strike="noStrike" dirty="0" smtClean="0"/>
                        <a:t> 3 2 5 6 2 3 5 3 4 3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6058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JabbaWockeeZ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r>
                        <a:rPr lang="cs-CZ" sz="1800" u="none" strike="noStrike" dirty="0" smtClean="0"/>
                        <a:t> 4 3 1 2 1 4 1 </a:t>
                      </a:r>
                      <a:r>
                        <a:rPr lang="cs-CZ" sz="1800" u="none" strike="noStrike" dirty="0" err="1" smtClean="0"/>
                        <a:t>1</a:t>
                      </a:r>
                      <a:r>
                        <a:rPr lang="cs-CZ" sz="1800" u="none" strike="noStrike" dirty="0" smtClean="0"/>
                        <a:t> 5 </a:t>
                      </a:r>
                      <a:r>
                        <a:rPr lang="cs-CZ" sz="1800" u="none" strike="noStrike" dirty="0" err="1" smtClean="0"/>
                        <a:t>5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We</a:t>
                      </a:r>
                      <a:r>
                        <a:rPr lang="cs-CZ" sz="1600" dirty="0" smtClean="0"/>
                        <a:t> Are </a:t>
                      </a:r>
                      <a:r>
                        <a:rPr lang="cs-CZ" sz="1600" dirty="0" err="1" smtClean="0"/>
                        <a:t>Hereos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6 4 </a:t>
                      </a:r>
                      <a:r>
                        <a:rPr lang="cs-CZ" sz="1800" u="none" strike="noStrike" dirty="0" err="1" smtClean="0"/>
                        <a:t>4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5 6 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6 </a:t>
                      </a:r>
                      <a:r>
                        <a:rPr lang="cs-CZ" sz="1800" u="none" strike="noStrike" dirty="0" err="1" smtClean="0"/>
                        <a:t>6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endParaRPr lang="cs-CZ" sz="1800" b="1" i="0" u="none" strike="noStrike" dirty="0">
                        <a:solidFill>
                          <a:srgbClr val="00B05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sym typeface="Wingdings" pitchFamily="2" charset="2"/>
                        </a:rPr>
                        <a:t></a:t>
                      </a:r>
                      <a:endParaRPr lang="cs-CZ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4 známky =&gt; </a:t>
                      </a:r>
                      <a:r>
                        <a:rPr lang="cs-CZ" sz="2800" b="1" dirty="0" smtClean="0">
                          <a:solidFill>
                            <a:srgbClr val="FF0000"/>
                          </a:solidFill>
                        </a:rPr>
                        <a:t>NE</a:t>
                      </a:r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</a:tr>
              <a:tr h="64982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>
                          <a:solidFill>
                            <a:srgbClr val="00B0F0"/>
                          </a:solidFill>
                        </a:rPr>
                        <a:t>HDC Praha</a:t>
                      </a:r>
                      <a:endParaRPr lang="cs-CZ" sz="1600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1</a:t>
                      </a:r>
                      <a:r>
                        <a:rPr lang="cs-CZ" sz="1800" u="none" strike="noStrike" dirty="0" smtClean="0">
                          <a:solidFill>
                            <a:srgbClr val="00B0F0"/>
                          </a:solidFill>
                        </a:rPr>
                        <a:t> 2 5 3 4 6 1 2 4 2 1</a:t>
                      </a:r>
                      <a:endParaRPr lang="cs-CZ" sz="1800" b="0" i="0" u="none" strike="noStrike" dirty="0">
                        <a:solidFill>
                          <a:srgbClr val="00B0F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00B0F0"/>
                          </a:solidFill>
                        </a:rPr>
                        <a:t>①</a:t>
                      </a:r>
                      <a:endParaRPr lang="cs-CZ" sz="2000" b="1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593882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Quest</a:t>
                      </a:r>
                      <a:r>
                        <a:rPr lang="cs-CZ" sz="1600" dirty="0" smtClean="0"/>
                        <a:t>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1 6 </a:t>
                      </a:r>
                      <a:r>
                        <a:rPr lang="cs-CZ" sz="1800" b="0" u="none" strike="noStrike" dirty="0" err="1" smtClean="0">
                          <a:solidFill>
                            <a:schemeClr val="tx1"/>
                          </a:solidFill>
                        </a:rPr>
                        <a:t>6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 5 4 2 6 2 1 </a:t>
                      </a:r>
                      <a:r>
                        <a:rPr lang="cs-CZ" sz="1800" u="none" strike="noStrike" dirty="0" smtClean="0"/>
                        <a:t>6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33819" name="TextovéPole 4"/>
          <p:cNvSpPr txBox="1">
            <a:spLocks noChangeArrowheads="1"/>
          </p:cNvSpPr>
          <p:nvPr/>
        </p:nvSpPr>
        <p:spPr bwMode="auto">
          <a:xfrm>
            <a:off x="285750" y="285750"/>
            <a:ext cx="8429625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dirty="0">
                <a:latin typeface="Calibri" pitchFamily="34" charset="0"/>
              </a:rPr>
              <a:t>Hledání </a:t>
            </a:r>
            <a:r>
              <a:rPr lang="cs-CZ" sz="2800" b="1" dirty="0">
                <a:latin typeface="Calibri" pitchFamily="34" charset="0"/>
              </a:rPr>
              <a:t>2. místa</a:t>
            </a:r>
          </a:p>
          <a:p>
            <a:r>
              <a:rPr lang="cs-CZ" sz="2600" dirty="0" smtClean="0">
                <a:latin typeface="Calibri" pitchFamily="34" charset="0"/>
              </a:rPr>
              <a:t>Na druhém místě se umístila skupina, kterou většina porotců (více než 6) hodnotilo </a:t>
            </a:r>
            <a:r>
              <a:rPr lang="cs-CZ" sz="2600" b="1" dirty="0" smtClean="0">
                <a:latin typeface="Calibri" pitchFamily="34" charset="0"/>
              </a:rPr>
              <a:t>známkami</a:t>
            </a:r>
            <a:r>
              <a:rPr lang="cs-CZ" sz="2600" b="1" dirty="0" smtClean="0">
                <a:solidFill>
                  <a:srgbClr val="FF0000"/>
                </a:solidFill>
                <a:latin typeface="Calibri" pitchFamily="34" charset="0"/>
              </a:rPr>
              <a:t> 1 </a:t>
            </a:r>
            <a:r>
              <a:rPr lang="cs-CZ" sz="2600" b="1" dirty="0" smtClean="0">
                <a:latin typeface="Calibri" pitchFamily="34" charset="0"/>
              </a:rPr>
              <a:t>nebo</a:t>
            </a:r>
            <a:r>
              <a:rPr lang="cs-CZ" sz="2600" b="1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2600" b="1" dirty="0" smtClean="0">
                <a:solidFill>
                  <a:srgbClr val="00B050"/>
                </a:solidFill>
                <a:latin typeface="Calibri" pitchFamily="34" charset="0"/>
              </a:rPr>
              <a:t>2</a:t>
            </a:r>
            <a:r>
              <a:rPr lang="cs-CZ" sz="2600" b="1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2600" b="1" u="sng" dirty="0" smtClean="0">
                <a:latin typeface="Calibri" pitchFamily="34" charset="0"/>
              </a:rPr>
              <a:t>nebo</a:t>
            </a:r>
            <a:r>
              <a:rPr lang="cs-CZ" sz="2600" b="1" u="sng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2600" b="1" u="sng" dirty="0" smtClean="0">
                <a:solidFill>
                  <a:srgbClr val="0070C0"/>
                </a:solidFill>
                <a:latin typeface="Calibri" pitchFamily="34" charset="0"/>
              </a:rPr>
              <a:t>3</a:t>
            </a:r>
          </a:p>
          <a:p>
            <a:endParaRPr lang="cs-CZ" sz="28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14313" y="1643063"/>
          <a:ext cx="8715436" cy="392908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43272"/>
                <a:gridCol w="1928826"/>
                <a:gridCol w="642942"/>
                <a:gridCol w="3000396"/>
              </a:tblGrid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/>
                        <a:t>Super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5 1 2 1 3 5 4 5 3 4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2615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Poreotix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r>
                        <a:rPr lang="cs-CZ" sz="1800" u="none" strike="noStrike" dirty="0" smtClean="0"/>
                        <a:t> 3 2 5 6 2 3 5 3 4 3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6058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JabbaWockeeZ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r>
                        <a:rPr lang="cs-CZ" sz="1800" u="none" strike="noStrike" dirty="0" smtClean="0"/>
                        <a:t> 4 3 1 2 1 4 1 </a:t>
                      </a:r>
                      <a:r>
                        <a:rPr lang="cs-CZ" sz="1800" u="none" strike="noStrike" dirty="0" err="1" smtClean="0"/>
                        <a:t>1</a:t>
                      </a:r>
                      <a:r>
                        <a:rPr lang="cs-CZ" sz="1800" u="none" strike="noStrike" dirty="0" smtClean="0"/>
                        <a:t> 5 </a:t>
                      </a:r>
                      <a:r>
                        <a:rPr lang="cs-CZ" sz="1800" u="none" strike="noStrike" dirty="0" err="1" smtClean="0"/>
                        <a:t>5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We</a:t>
                      </a:r>
                      <a:r>
                        <a:rPr lang="cs-CZ" sz="1600" dirty="0" smtClean="0"/>
                        <a:t> Are </a:t>
                      </a:r>
                      <a:r>
                        <a:rPr lang="cs-CZ" sz="1600" dirty="0" err="1" smtClean="0"/>
                        <a:t>Hereos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6 4 </a:t>
                      </a:r>
                      <a:r>
                        <a:rPr lang="cs-CZ" sz="1800" u="none" strike="noStrike" dirty="0" err="1" smtClean="0"/>
                        <a:t>4</a:t>
                      </a:r>
                      <a:r>
                        <a:rPr lang="cs-CZ" sz="1800" u="none" strike="noStrike" dirty="0" smtClean="0"/>
                        <a:t> 3 5 6 3 6 </a:t>
                      </a:r>
                      <a:r>
                        <a:rPr lang="cs-CZ" sz="1800" u="none" strike="noStrike" dirty="0" err="1" smtClean="0"/>
                        <a:t>6</a:t>
                      </a:r>
                      <a:r>
                        <a:rPr lang="cs-CZ" sz="1800" u="none" strike="noStrike" dirty="0" smtClean="0"/>
                        <a:t> 2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4982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>
                          <a:solidFill>
                            <a:srgbClr val="00B0F0"/>
                          </a:solidFill>
                        </a:rPr>
                        <a:t>HDC Praha</a:t>
                      </a:r>
                      <a:endParaRPr lang="cs-CZ" sz="1600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1</a:t>
                      </a:r>
                      <a:r>
                        <a:rPr lang="cs-CZ" sz="1800" u="none" strike="noStrike" dirty="0" smtClean="0">
                          <a:solidFill>
                            <a:srgbClr val="00B0F0"/>
                          </a:solidFill>
                        </a:rPr>
                        <a:t> 2 5 3 4 6 1 2 4 2 1</a:t>
                      </a:r>
                      <a:endParaRPr lang="cs-CZ" sz="1800" b="0" i="0" u="none" strike="noStrike" dirty="0">
                        <a:solidFill>
                          <a:srgbClr val="00B0F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00B0F0"/>
                          </a:solidFill>
                        </a:rPr>
                        <a:t>①</a:t>
                      </a:r>
                      <a:endParaRPr lang="cs-CZ" sz="2000" b="1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593882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Quest</a:t>
                      </a:r>
                      <a:r>
                        <a:rPr lang="cs-CZ" sz="1600" dirty="0" smtClean="0"/>
                        <a:t>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 6 </a:t>
                      </a:r>
                      <a:r>
                        <a:rPr lang="cs-CZ" sz="1800" b="0" u="none" strike="noStrike" dirty="0" err="1" smtClean="0">
                          <a:solidFill>
                            <a:schemeClr val="tx1"/>
                          </a:solidFill>
                        </a:rPr>
                        <a:t>6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 5 4 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 6 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cs-CZ" sz="1800" u="none" strike="noStrike" dirty="0" smtClean="0"/>
                        <a:t>6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sym typeface="Wingdings" pitchFamily="2" charset="2"/>
                        </a:rPr>
                        <a:t></a:t>
                      </a:r>
                      <a:endParaRPr lang="cs-CZ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4 známky =&gt; </a:t>
                      </a:r>
                      <a:r>
                        <a:rPr lang="cs-CZ" sz="2800" b="1" dirty="0" smtClean="0">
                          <a:solidFill>
                            <a:srgbClr val="FF0000"/>
                          </a:solidFill>
                        </a:rPr>
                        <a:t>NE</a:t>
                      </a:r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34843" name="TextovéPole 4"/>
          <p:cNvSpPr txBox="1">
            <a:spLocks noChangeArrowheads="1"/>
          </p:cNvSpPr>
          <p:nvPr/>
        </p:nvSpPr>
        <p:spPr bwMode="auto">
          <a:xfrm>
            <a:off x="285750" y="285750"/>
            <a:ext cx="8429625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dirty="0">
                <a:latin typeface="Calibri" pitchFamily="34" charset="0"/>
              </a:rPr>
              <a:t>Hledání </a:t>
            </a:r>
            <a:r>
              <a:rPr lang="cs-CZ" sz="2800" b="1" dirty="0">
                <a:latin typeface="Calibri" pitchFamily="34" charset="0"/>
              </a:rPr>
              <a:t>2. místa</a:t>
            </a:r>
          </a:p>
          <a:p>
            <a:r>
              <a:rPr lang="cs-CZ" sz="2600" dirty="0" smtClean="0">
                <a:latin typeface="Calibri" pitchFamily="34" charset="0"/>
              </a:rPr>
              <a:t>Na druhém místě se umístila skupina, kterou většina porotců (více než 6) hodnotilo </a:t>
            </a:r>
            <a:r>
              <a:rPr lang="cs-CZ" sz="2600" b="1" dirty="0" smtClean="0">
                <a:latin typeface="Calibri" pitchFamily="34" charset="0"/>
              </a:rPr>
              <a:t>známkami</a:t>
            </a:r>
            <a:r>
              <a:rPr lang="cs-CZ" sz="2600" b="1" dirty="0" smtClean="0">
                <a:solidFill>
                  <a:srgbClr val="FF0000"/>
                </a:solidFill>
                <a:latin typeface="Calibri" pitchFamily="34" charset="0"/>
              </a:rPr>
              <a:t> 1 </a:t>
            </a:r>
            <a:r>
              <a:rPr lang="cs-CZ" sz="2600" b="1" dirty="0" smtClean="0">
                <a:latin typeface="Calibri" pitchFamily="34" charset="0"/>
              </a:rPr>
              <a:t>nebo</a:t>
            </a:r>
            <a:r>
              <a:rPr lang="cs-CZ" sz="2600" b="1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2600" b="1" dirty="0" smtClean="0">
                <a:solidFill>
                  <a:srgbClr val="00B050"/>
                </a:solidFill>
                <a:latin typeface="Calibri" pitchFamily="34" charset="0"/>
              </a:rPr>
              <a:t>2</a:t>
            </a:r>
            <a:r>
              <a:rPr lang="cs-CZ" sz="2600" b="1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2600" b="1" u="sng" dirty="0" smtClean="0">
                <a:latin typeface="Calibri" pitchFamily="34" charset="0"/>
              </a:rPr>
              <a:t>nebo</a:t>
            </a:r>
            <a:r>
              <a:rPr lang="cs-CZ" sz="2600" b="1" u="sng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2600" b="1" u="sng" dirty="0" smtClean="0">
                <a:solidFill>
                  <a:srgbClr val="0070C0"/>
                </a:solidFill>
                <a:latin typeface="Calibri" pitchFamily="34" charset="0"/>
              </a:rPr>
              <a:t>3</a:t>
            </a:r>
          </a:p>
          <a:p>
            <a:endParaRPr lang="cs-CZ" sz="28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14313" y="1643063"/>
          <a:ext cx="8715436" cy="392908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43272"/>
                <a:gridCol w="1928826"/>
                <a:gridCol w="642942"/>
                <a:gridCol w="3000396"/>
              </a:tblGrid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b="1" dirty="0" smtClean="0"/>
                        <a:t>Super </a:t>
                      </a:r>
                      <a:r>
                        <a:rPr lang="cs-CZ" sz="1600" b="1" dirty="0" err="1" smtClean="0"/>
                        <a:t>Crew</a:t>
                      </a:r>
                      <a:endParaRPr lang="cs-CZ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5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5 4 5 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4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sym typeface="Wingdings" pitchFamily="2" charset="2"/>
                        </a:rPr>
                        <a:t></a:t>
                      </a:r>
                      <a:endParaRPr lang="cs-CZ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6 známek =&gt; </a:t>
                      </a:r>
                      <a:r>
                        <a:rPr lang="cs-CZ" sz="2800" b="1" dirty="0" smtClean="0">
                          <a:solidFill>
                            <a:srgbClr val="00B050"/>
                          </a:solidFill>
                        </a:rPr>
                        <a:t>ANO</a:t>
                      </a:r>
                      <a:endParaRPr lang="cs-CZ" sz="2800" b="1" dirty="0">
                        <a:solidFill>
                          <a:srgbClr val="00B050"/>
                        </a:solidFill>
                      </a:endParaRPr>
                    </a:p>
                  </a:txBody>
                  <a:tcPr anchor="ctr"/>
                </a:tc>
              </a:tr>
              <a:tr h="626158">
                <a:tc>
                  <a:txBody>
                    <a:bodyPr/>
                    <a:lstStyle/>
                    <a:p>
                      <a:pPr algn="l"/>
                      <a:r>
                        <a:rPr lang="cs-CZ" sz="1600" b="1" dirty="0" err="1" smtClean="0"/>
                        <a:t>Poreotix</a:t>
                      </a:r>
                      <a:endParaRPr lang="cs-CZ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5 6 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5 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4 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endParaRPr lang="cs-CZ" sz="1800" b="1" i="0" u="none" strike="noStrike" dirty="0">
                        <a:solidFill>
                          <a:srgbClr val="00B0F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sym typeface="Wingdings" pitchFamily="2" charset="2"/>
                        </a:rPr>
                        <a:t></a:t>
                      </a:r>
                      <a:endParaRPr lang="cs-CZ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6 známek =&gt; </a:t>
                      </a:r>
                      <a:r>
                        <a:rPr lang="cs-CZ" sz="2800" b="1" dirty="0" smtClean="0">
                          <a:solidFill>
                            <a:srgbClr val="00B050"/>
                          </a:solidFill>
                        </a:rPr>
                        <a:t>ANO</a:t>
                      </a:r>
                      <a:endParaRPr lang="cs-CZ" sz="2800" b="1" dirty="0">
                        <a:solidFill>
                          <a:srgbClr val="00B050"/>
                        </a:solidFill>
                      </a:endParaRPr>
                    </a:p>
                  </a:txBody>
                  <a:tcPr anchor="ctr"/>
                </a:tc>
              </a:tr>
              <a:tr h="660587">
                <a:tc>
                  <a:txBody>
                    <a:bodyPr/>
                    <a:lstStyle/>
                    <a:p>
                      <a:pPr algn="l"/>
                      <a:r>
                        <a:rPr lang="cs-CZ" sz="1600" b="1" dirty="0" err="1" smtClean="0"/>
                        <a:t>JabbaWockeeZ</a:t>
                      </a:r>
                      <a:endParaRPr lang="cs-CZ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r>
                        <a:rPr lang="cs-CZ" sz="1800" u="none" strike="noStrike" dirty="0" smtClean="0"/>
                        <a:t> 4 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 4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 </a:t>
                      </a:r>
                      <a:r>
                        <a:rPr lang="cs-CZ" sz="1800" b="1" u="none" strike="noStrike" dirty="0" err="1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 5 </a:t>
                      </a:r>
                      <a:r>
                        <a:rPr lang="cs-CZ" sz="1800" u="none" strike="noStrike" dirty="0" err="1" smtClean="0"/>
                        <a:t>5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sym typeface="Wingdings" pitchFamily="2" charset="2"/>
                        </a:rPr>
                        <a:t></a:t>
                      </a:r>
                      <a:endParaRPr lang="cs-CZ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6 známek =&gt; </a:t>
                      </a:r>
                      <a:r>
                        <a:rPr lang="cs-CZ" sz="2800" b="1" dirty="0" smtClean="0">
                          <a:solidFill>
                            <a:srgbClr val="00B050"/>
                          </a:solidFill>
                        </a:rPr>
                        <a:t>ANO</a:t>
                      </a:r>
                      <a:endParaRPr lang="cs-CZ" sz="2800" b="1" dirty="0">
                        <a:solidFill>
                          <a:srgbClr val="00B050"/>
                        </a:solidFill>
                      </a:endParaRPr>
                    </a:p>
                  </a:txBody>
                  <a:tcPr anchor="ctr"/>
                </a:tc>
              </a:tr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We</a:t>
                      </a:r>
                      <a:r>
                        <a:rPr lang="cs-CZ" sz="1600" dirty="0" smtClean="0"/>
                        <a:t> Are </a:t>
                      </a:r>
                      <a:r>
                        <a:rPr lang="cs-CZ" sz="1600" dirty="0" err="1" smtClean="0"/>
                        <a:t>Hereos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6 4 </a:t>
                      </a:r>
                      <a:r>
                        <a:rPr lang="cs-CZ" sz="1800" u="none" strike="noStrike" dirty="0" err="1" smtClean="0"/>
                        <a:t>4</a:t>
                      </a:r>
                      <a:r>
                        <a:rPr lang="cs-CZ" sz="1800" u="none" strike="noStrike" dirty="0" smtClean="0"/>
                        <a:t> 3 5 6 3 6 </a:t>
                      </a:r>
                      <a:r>
                        <a:rPr lang="cs-CZ" sz="1800" u="none" strike="noStrike" dirty="0" err="1" smtClean="0"/>
                        <a:t>6</a:t>
                      </a:r>
                      <a:r>
                        <a:rPr lang="cs-CZ" sz="1800" u="none" strike="noStrike" dirty="0" smtClean="0"/>
                        <a:t> 2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4982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>
                          <a:solidFill>
                            <a:srgbClr val="00B0F0"/>
                          </a:solidFill>
                        </a:rPr>
                        <a:t>HDC Praha</a:t>
                      </a:r>
                      <a:endParaRPr lang="cs-CZ" sz="1600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1</a:t>
                      </a:r>
                      <a:r>
                        <a:rPr lang="cs-CZ" sz="1800" u="none" strike="noStrike" dirty="0" smtClean="0">
                          <a:solidFill>
                            <a:srgbClr val="00B0F0"/>
                          </a:solidFill>
                        </a:rPr>
                        <a:t> 2 5 3 4 6 1 2 4 2 1</a:t>
                      </a:r>
                      <a:endParaRPr lang="cs-CZ" sz="1800" b="0" i="0" u="none" strike="noStrike" dirty="0">
                        <a:solidFill>
                          <a:srgbClr val="00B0F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00B0F0"/>
                          </a:solidFill>
                        </a:rPr>
                        <a:t>①</a:t>
                      </a:r>
                      <a:endParaRPr lang="cs-CZ" sz="2000" b="1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593882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Quest</a:t>
                      </a:r>
                      <a:r>
                        <a:rPr lang="cs-CZ" sz="1600" dirty="0" smtClean="0"/>
                        <a:t>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1 6 </a:t>
                      </a:r>
                      <a:r>
                        <a:rPr lang="cs-CZ" sz="1800" b="0" u="none" strike="noStrike" dirty="0" err="1" smtClean="0">
                          <a:solidFill>
                            <a:schemeClr val="tx1"/>
                          </a:solidFill>
                        </a:rPr>
                        <a:t>6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 5 4 2 6 2 1 </a:t>
                      </a:r>
                      <a:r>
                        <a:rPr lang="cs-CZ" sz="1800" u="none" strike="noStrike" dirty="0" smtClean="0"/>
                        <a:t>6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35867" name="TextovéPole 4"/>
          <p:cNvSpPr txBox="1">
            <a:spLocks noChangeArrowheads="1"/>
          </p:cNvSpPr>
          <p:nvPr/>
        </p:nvSpPr>
        <p:spPr bwMode="auto">
          <a:xfrm>
            <a:off x="285750" y="285750"/>
            <a:ext cx="8429625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dirty="0">
                <a:latin typeface="Calibri" pitchFamily="34" charset="0"/>
              </a:rPr>
              <a:t>Hledání </a:t>
            </a:r>
            <a:r>
              <a:rPr lang="cs-CZ" sz="2800" b="1" dirty="0">
                <a:latin typeface="Calibri" pitchFamily="34" charset="0"/>
              </a:rPr>
              <a:t>2. místa</a:t>
            </a:r>
          </a:p>
          <a:p>
            <a:r>
              <a:rPr lang="cs-CZ" sz="2600" dirty="0" smtClean="0">
                <a:latin typeface="Calibri" pitchFamily="34" charset="0"/>
              </a:rPr>
              <a:t>Na druhém místě se umístila skupina, kterou většina porotců (více než 6) hodnotilo </a:t>
            </a:r>
            <a:r>
              <a:rPr lang="cs-CZ" sz="2600" b="1" dirty="0" smtClean="0">
                <a:latin typeface="Calibri" pitchFamily="34" charset="0"/>
              </a:rPr>
              <a:t>známkami</a:t>
            </a:r>
            <a:r>
              <a:rPr lang="cs-CZ" sz="2600" b="1" dirty="0" smtClean="0">
                <a:solidFill>
                  <a:srgbClr val="FF0000"/>
                </a:solidFill>
                <a:latin typeface="Calibri" pitchFamily="34" charset="0"/>
              </a:rPr>
              <a:t> 1 </a:t>
            </a:r>
            <a:r>
              <a:rPr lang="cs-CZ" sz="2600" b="1" dirty="0" smtClean="0">
                <a:latin typeface="Calibri" pitchFamily="34" charset="0"/>
              </a:rPr>
              <a:t>nebo</a:t>
            </a:r>
            <a:r>
              <a:rPr lang="cs-CZ" sz="2600" b="1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2600" b="1" dirty="0" smtClean="0">
                <a:solidFill>
                  <a:srgbClr val="00B050"/>
                </a:solidFill>
                <a:latin typeface="Calibri" pitchFamily="34" charset="0"/>
              </a:rPr>
              <a:t>2</a:t>
            </a:r>
            <a:r>
              <a:rPr lang="cs-CZ" sz="2600" b="1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2600" b="1" u="sng" dirty="0" smtClean="0">
                <a:latin typeface="Calibri" pitchFamily="34" charset="0"/>
              </a:rPr>
              <a:t>nebo</a:t>
            </a:r>
            <a:r>
              <a:rPr lang="cs-CZ" sz="2600" b="1" u="sng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2600" b="1" u="sng" dirty="0" smtClean="0">
                <a:solidFill>
                  <a:srgbClr val="0070C0"/>
                </a:solidFill>
                <a:latin typeface="Calibri" pitchFamily="34" charset="0"/>
              </a:rPr>
              <a:t>3</a:t>
            </a:r>
          </a:p>
          <a:p>
            <a:endParaRPr lang="cs-CZ" sz="2800" dirty="0">
              <a:latin typeface="Calibri" pitchFamily="34" charset="0"/>
            </a:endParaRPr>
          </a:p>
        </p:txBody>
      </p:sp>
      <p:sp>
        <p:nvSpPr>
          <p:cNvPr id="35868" name="TextovéPole 5"/>
          <p:cNvSpPr txBox="1">
            <a:spLocks noChangeArrowheads="1"/>
          </p:cNvSpPr>
          <p:nvPr/>
        </p:nvSpPr>
        <p:spPr bwMode="auto">
          <a:xfrm>
            <a:off x="5857875" y="3749675"/>
            <a:ext cx="2928938" cy="224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dirty="0">
                <a:latin typeface="Calibri" pitchFamily="34" charset="0"/>
              </a:rPr>
              <a:t>Toto splňují hned tři </a:t>
            </a:r>
            <a:r>
              <a:rPr lang="cs-CZ" sz="2800" dirty="0" smtClean="0">
                <a:latin typeface="Calibri" pitchFamily="34" charset="0"/>
              </a:rPr>
              <a:t>skupiny. </a:t>
            </a:r>
            <a:r>
              <a:rPr lang="cs-CZ" sz="2800" dirty="0">
                <a:latin typeface="Calibri" pitchFamily="34" charset="0"/>
              </a:rPr>
              <a:t>Proto musíme použít další pravidlo </a:t>
            </a:r>
            <a:r>
              <a:rPr lang="cs-CZ" sz="2800" dirty="0" err="1">
                <a:latin typeface="Calibri" pitchFamily="34" charset="0"/>
              </a:rPr>
              <a:t>skating</a:t>
            </a:r>
            <a:r>
              <a:rPr lang="cs-CZ" sz="2800" dirty="0">
                <a:latin typeface="Calibri" pitchFamily="34" charset="0"/>
              </a:rPr>
              <a:t> systému.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14313" y="1643063"/>
          <a:ext cx="8715436" cy="392908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43272"/>
                <a:gridCol w="1928826"/>
                <a:gridCol w="642942"/>
                <a:gridCol w="3000396"/>
              </a:tblGrid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b="1" dirty="0" smtClean="0"/>
                        <a:t>Super </a:t>
                      </a:r>
                      <a:r>
                        <a:rPr lang="cs-CZ" sz="1600" b="1" dirty="0" err="1" smtClean="0"/>
                        <a:t>Crew</a:t>
                      </a:r>
                      <a:endParaRPr lang="cs-CZ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5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5 4 5 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4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rgbClr val="00B050"/>
                        </a:solidFill>
                      </a:endParaRPr>
                    </a:p>
                  </a:txBody>
                  <a:tcPr anchor="ctr"/>
                </a:tc>
              </a:tr>
              <a:tr h="626158">
                <a:tc>
                  <a:txBody>
                    <a:bodyPr/>
                    <a:lstStyle/>
                    <a:p>
                      <a:pPr algn="l"/>
                      <a:r>
                        <a:rPr lang="cs-CZ" sz="1600" b="1" dirty="0" err="1" smtClean="0"/>
                        <a:t>Poreotix</a:t>
                      </a:r>
                      <a:endParaRPr lang="cs-CZ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5 6 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5 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4 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endParaRPr lang="cs-CZ" sz="1800" b="1" i="0" u="none" strike="noStrike" dirty="0">
                        <a:solidFill>
                          <a:srgbClr val="00B0F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rgbClr val="00B050"/>
                        </a:solidFill>
                      </a:endParaRPr>
                    </a:p>
                  </a:txBody>
                  <a:tcPr anchor="ctr"/>
                </a:tc>
              </a:tr>
              <a:tr h="660587">
                <a:tc>
                  <a:txBody>
                    <a:bodyPr/>
                    <a:lstStyle/>
                    <a:p>
                      <a:pPr algn="l"/>
                      <a:r>
                        <a:rPr lang="cs-CZ" sz="1600" b="1" dirty="0" err="1" smtClean="0"/>
                        <a:t>JabbaWockeeZ</a:t>
                      </a:r>
                      <a:endParaRPr lang="cs-CZ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r>
                        <a:rPr lang="cs-CZ" sz="1800" u="none" strike="noStrike" dirty="0" smtClean="0"/>
                        <a:t> 4 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 4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 </a:t>
                      </a:r>
                      <a:r>
                        <a:rPr lang="cs-CZ" sz="1800" b="1" u="none" strike="noStrike" dirty="0" err="1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 5 </a:t>
                      </a:r>
                      <a:r>
                        <a:rPr lang="cs-CZ" sz="1800" u="none" strike="noStrike" dirty="0" err="1" smtClean="0"/>
                        <a:t>5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00B050"/>
                          </a:solidFill>
                        </a:rPr>
                        <a:t> </a:t>
                      </a:r>
                      <a:endParaRPr lang="cs-CZ" sz="2800" b="1" dirty="0">
                        <a:solidFill>
                          <a:srgbClr val="00B050"/>
                        </a:solidFill>
                      </a:endParaRPr>
                    </a:p>
                  </a:txBody>
                  <a:tcPr anchor="ctr"/>
                </a:tc>
              </a:tr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We</a:t>
                      </a:r>
                      <a:r>
                        <a:rPr lang="cs-CZ" sz="1600" dirty="0" smtClean="0"/>
                        <a:t> Are </a:t>
                      </a:r>
                      <a:r>
                        <a:rPr lang="cs-CZ" sz="1600" dirty="0" err="1" smtClean="0"/>
                        <a:t>Hereos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6 4 </a:t>
                      </a:r>
                      <a:r>
                        <a:rPr lang="cs-CZ" sz="1800" u="none" strike="noStrike" dirty="0" err="1" smtClean="0"/>
                        <a:t>4</a:t>
                      </a:r>
                      <a:r>
                        <a:rPr lang="cs-CZ" sz="1800" u="none" strike="noStrike" dirty="0" smtClean="0"/>
                        <a:t> 3 5 6 3 6 </a:t>
                      </a:r>
                      <a:r>
                        <a:rPr lang="cs-CZ" sz="1800" u="none" strike="noStrike" dirty="0" err="1" smtClean="0"/>
                        <a:t>6</a:t>
                      </a:r>
                      <a:r>
                        <a:rPr lang="cs-CZ" sz="1800" u="none" strike="noStrike" dirty="0" smtClean="0"/>
                        <a:t> 2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4982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>
                          <a:solidFill>
                            <a:srgbClr val="00B0F0"/>
                          </a:solidFill>
                        </a:rPr>
                        <a:t>HDC Praha</a:t>
                      </a:r>
                      <a:endParaRPr lang="cs-CZ" sz="1600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1</a:t>
                      </a:r>
                      <a:r>
                        <a:rPr lang="cs-CZ" sz="1800" u="none" strike="noStrike" dirty="0" smtClean="0">
                          <a:solidFill>
                            <a:srgbClr val="00B0F0"/>
                          </a:solidFill>
                        </a:rPr>
                        <a:t> 2 5 3 4 6 1 2 4 2 1</a:t>
                      </a:r>
                      <a:endParaRPr lang="cs-CZ" sz="1800" b="0" i="0" u="none" strike="noStrike" dirty="0">
                        <a:solidFill>
                          <a:srgbClr val="00B0F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00B0F0"/>
                          </a:solidFill>
                        </a:rPr>
                        <a:t>①</a:t>
                      </a:r>
                      <a:endParaRPr lang="cs-CZ" sz="2000" b="1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593882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Quest</a:t>
                      </a:r>
                      <a:r>
                        <a:rPr lang="cs-CZ" sz="1600" dirty="0" smtClean="0"/>
                        <a:t>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1 6 </a:t>
                      </a:r>
                      <a:r>
                        <a:rPr lang="cs-CZ" sz="1800" b="0" u="none" strike="noStrike" dirty="0" err="1" smtClean="0">
                          <a:solidFill>
                            <a:schemeClr val="tx1"/>
                          </a:solidFill>
                        </a:rPr>
                        <a:t>6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 5 4 2 6 2 1 </a:t>
                      </a:r>
                      <a:r>
                        <a:rPr lang="cs-CZ" sz="1800" u="none" strike="noStrike" dirty="0" smtClean="0"/>
                        <a:t>6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36891" name="TextovéPole 4"/>
          <p:cNvSpPr txBox="1">
            <a:spLocks noChangeArrowheads="1"/>
          </p:cNvSpPr>
          <p:nvPr/>
        </p:nvSpPr>
        <p:spPr bwMode="auto">
          <a:xfrm>
            <a:off x="285750" y="285750"/>
            <a:ext cx="8429625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dirty="0">
                <a:latin typeface="Calibri" pitchFamily="34" charset="0"/>
              </a:rPr>
              <a:t>Hledání </a:t>
            </a:r>
            <a:r>
              <a:rPr lang="cs-CZ" sz="2800" b="1" dirty="0">
                <a:latin typeface="Calibri" pitchFamily="34" charset="0"/>
              </a:rPr>
              <a:t>2. místa</a:t>
            </a:r>
          </a:p>
          <a:p>
            <a:r>
              <a:rPr lang="cs-CZ" sz="2800" dirty="0">
                <a:latin typeface="Calibri" pitchFamily="34" charset="0"/>
              </a:rPr>
              <a:t>Když má více </a:t>
            </a:r>
            <a:r>
              <a:rPr lang="cs-CZ" sz="2800" dirty="0" smtClean="0">
                <a:latin typeface="Calibri" pitchFamily="34" charset="0"/>
              </a:rPr>
              <a:t>skupin </a:t>
            </a:r>
            <a:r>
              <a:rPr lang="cs-CZ" sz="2800" dirty="0">
                <a:latin typeface="Calibri" pitchFamily="34" charset="0"/>
              </a:rPr>
              <a:t>většinu na hledané místo, rozhoduje </a:t>
            </a:r>
            <a:r>
              <a:rPr lang="cs-CZ" sz="2800" b="1" dirty="0">
                <a:solidFill>
                  <a:srgbClr val="FF0000"/>
                </a:solidFill>
                <a:latin typeface="Calibri" pitchFamily="34" charset="0"/>
              </a:rPr>
              <a:t>větší většina</a:t>
            </a:r>
            <a:r>
              <a:rPr lang="cs-CZ" sz="2800" dirty="0">
                <a:latin typeface="Calibri" pitchFamily="34" charset="0"/>
              </a:rPr>
              <a:t>.</a:t>
            </a:r>
            <a:endParaRPr lang="cs-CZ" sz="2800" b="1" dirty="0">
              <a:solidFill>
                <a:srgbClr val="0070C0"/>
              </a:solidFill>
              <a:latin typeface="Calibri" pitchFamily="34" charset="0"/>
            </a:endParaRPr>
          </a:p>
          <a:p>
            <a:endParaRPr lang="cs-CZ" sz="2800" dirty="0">
              <a:latin typeface="Calibri" pitchFamily="34" charset="0"/>
            </a:endParaRPr>
          </a:p>
        </p:txBody>
      </p:sp>
      <p:sp>
        <p:nvSpPr>
          <p:cNvPr id="36892" name="TextovéPole 5"/>
          <p:cNvSpPr txBox="1">
            <a:spLocks noChangeArrowheads="1"/>
          </p:cNvSpPr>
          <p:nvPr/>
        </p:nvSpPr>
        <p:spPr bwMode="auto">
          <a:xfrm>
            <a:off x="5857875" y="1500188"/>
            <a:ext cx="3143250" cy="427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  <a:latin typeface="Calibri" pitchFamily="34" charset="0"/>
              </a:rPr>
              <a:t>6 = </a:t>
            </a:r>
            <a:r>
              <a:rPr lang="cs-CZ" sz="2800" b="1" dirty="0" err="1">
                <a:solidFill>
                  <a:srgbClr val="FF0000"/>
                </a:solidFill>
                <a:latin typeface="Calibri" pitchFamily="34" charset="0"/>
              </a:rPr>
              <a:t>6</a:t>
            </a:r>
            <a:r>
              <a:rPr lang="cs-CZ" sz="2800" b="1" dirty="0">
                <a:solidFill>
                  <a:srgbClr val="FF0000"/>
                </a:solidFill>
                <a:latin typeface="Calibri" pitchFamily="34" charset="0"/>
              </a:rPr>
              <a:t> = </a:t>
            </a:r>
            <a:r>
              <a:rPr lang="cs-CZ" sz="2800" b="1" dirty="0" err="1">
                <a:solidFill>
                  <a:srgbClr val="FF0000"/>
                </a:solidFill>
                <a:latin typeface="Calibri" pitchFamily="34" charset="0"/>
              </a:rPr>
              <a:t>6</a:t>
            </a:r>
            <a:r>
              <a:rPr lang="cs-CZ" sz="2800" b="1" dirty="0">
                <a:solidFill>
                  <a:srgbClr val="FF0000"/>
                </a:solidFill>
                <a:latin typeface="Calibri" pitchFamily="34" charset="0"/>
              </a:rPr>
              <a:t> </a:t>
            </a:r>
          </a:p>
          <a:p>
            <a:r>
              <a:rPr lang="cs-CZ" sz="2400" dirty="0">
                <a:latin typeface="Calibri" pitchFamily="34" charset="0"/>
              </a:rPr>
              <a:t>Všechny 3 </a:t>
            </a:r>
            <a:r>
              <a:rPr lang="cs-CZ" sz="2400" dirty="0" smtClean="0">
                <a:latin typeface="Calibri" pitchFamily="34" charset="0"/>
              </a:rPr>
              <a:t>skupiny </a:t>
            </a:r>
            <a:r>
              <a:rPr lang="cs-CZ" sz="2400" dirty="0">
                <a:latin typeface="Calibri" pitchFamily="34" charset="0"/>
              </a:rPr>
              <a:t>mají stejnou většinu, takže ani toto pravidlo neumožňuje určit 2. místo. </a:t>
            </a:r>
          </a:p>
          <a:p>
            <a:endParaRPr lang="cs-CZ" sz="2400" dirty="0">
              <a:latin typeface="Calibri" pitchFamily="34" charset="0"/>
            </a:endParaRPr>
          </a:p>
          <a:p>
            <a:r>
              <a:rPr lang="cs-CZ" sz="2400" dirty="0">
                <a:latin typeface="Calibri" pitchFamily="34" charset="0"/>
              </a:rPr>
              <a:t>Nezbývá než přejít ještě k </a:t>
            </a:r>
            <a:r>
              <a:rPr lang="cs-CZ" sz="2400" b="1" dirty="0">
                <a:latin typeface="Calibri" pitchFamily="34" charset="0"/>
              </a:rPr>
              <a:t>dalšímu pravidlu </a:t>
            </a:r>
            <a:r>
              <a:rPr lang="cs-CZ" sz="2400" dirty="0" err="1">
                <a:latin typeface="Calibri" pitchFamily="34" charset="0"/>
              </a:rPr>
              <a:t>skating</a:t>
            </a:r>
            <a:r>
              <a:rPr lang="cs-CZ" sz="2400" dirty="0">
                <a:latin typeface="Calibri" pitchFamily="34" charset="0"/>
              </a:rPr>
              <a:t> systému. </a:t>
            </a:r>
          </a:p>
          <a:p>
            <a:endParaRPr lang="cs-CZ" sz="28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14313" y="1643063"/>
          <a:ext cx="8715436" cy="392908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214710"/>
                <a:gridCol w="1857388"/>
                <a:gridCol w="642942"/>
                <a:gridCol w="3000396"/>
              </a:tblGrid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b="1" dirty="0" smtClean="0"/>
                        <a:t>Super </a:t>
                      </a:r>
                      <a:r>
                        <a:rPr lang="cs-CZ" sz="1600" b="1" dirty="0" err="1" smtClean="0"/>
                        <a:t>Crew</a:t>
                      </a:r>
                      <a:endParaRPr lang="cs-CZ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5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5 4 5 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4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dirty="0" smtClean="0"/>
                        <a:t>=&gt;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+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+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+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+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+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= </a:t>
                      </a:r>
                      <a:r>
                        <a:rPr lang="cs-CZ" sz="1800" b="1" u="none" strike="noStrike" dirty="0" smtClean="0"/>
                        <a:t>13</a:t>
                      </a:r>
                      <a:endParaRPr lang="cs-CZ" sz="1800" b="1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/>
                </a:tc>
              </a:tr>
              <a:tr h="626158">
                <a:tc>
                  <a:txBody>
                    <a:bodyPr/>
                    <a:lstStyle/>
                    <a:p>
                      <a:pPr algn="l"/>
                      <a:r>
                        <a:rPr lang="cs-CZ" sz="1600" b="1" dirty="0" err="1" smtClean="0"/>
                        <a:t>Poreotix</a:t>
                      </a:r>
                      <a:endParaRPr lang="cs-CZ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5 6 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5 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4 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endParaRPr lang="cs-CZ" sz="1800" b="1" i="0" u="none" strike="noStrike" dirty="0">
                        <a:solidFill>
                          <a:srgbClr val="00B0F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=&gt;</a:t>
                      </a:r>
                      <a:endParaRPr lang="cs-CZ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+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+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+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+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+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b="0" u="none" strike="noStrike" baseline="0" dirty="0" smtClean="0">
                          <a:solidFill>
                            <a:schemeClr val="tx1"/>
                          </a:solidFill>
                        </a:rPr>
                        <a:t> = </a:t>
                      </a:r>
                      <a:r>
                        <a:rPr lang="cs-CZ" sz="1800" b="1" u="none" strike="noStrike" baseline="0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cs-CZ" sz="1800" b="1" i="0" u="none" strike="noStrike" dirty="0" smtClean="0">
                        <a:solidFill>
                          <a:srgbClr val="00B0F0"/>
                        </a:solidFill>
                        <a:latin typeface="+mn-lt"/>
                      </a:endParaRPr>
                    </a:p>
                  </a:txBody>
                  <a:tcPr anchor="ctr"/>
                </a:tc>
              </a:tr>
              <a:tr h="660587">
                <a:tc>
                  <a:txBody>
                    <a:bodyPr/>
                    <a:lstStyle/>
                    <a:p>
                      <a:pPr algn="l"/>
                      <a:r>
                        <a:rPr lang="cs-CZ" sz="1600" b="1" dirty="0" err="1" smtClean="0"/>
                        <a:t>JabbaWockeeZ</a:t>
                      </a:r>
                      <a:endParaRPr lang="cs-CZ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r>
                        <a:rPr lang="cs-CZ" sz="1800" u="none" strike="noStrike" dirty="0" smtClean="0"/>
                        <a:t> 4 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 4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 </a:t>
                      </a:r>
                      <a:r>
                        <a:rPr lang="cs-CZ" sz="1800" b="1" u="none" strike="noStrike" dirty="0" err="1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 5 </a:t>
                      </a:r>
                      <a:r>
                        <a:rPr lang="cs-CZ" sz="1800" u="none" strike="noStrike" dirty="0" err="1" smtClean="0"/>
                        <a:t>5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dirty="0" smtClean="0"/>
                        <a:t>=&gt;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+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+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+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+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+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 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r>
                        <a:rPr lang="cs-CZ" sz="1800" b="0" u="none" strike="noStrike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cs-CZ" sz="1800" b="1" u="none" strike="noStrike" baseline="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r>
                        <a:rPr lang="cs-CZ" sz="1800" b="1" dirty="0" smtClean="0">
                          <a:solidFill>
                            <a:srgbClr val="00B050"/>
                          </a:solidFill>
                        </a:rPr>
                        <a:t> </a:t>
                      </a:r>
                      <a:endParaRPr lang="cs-CZ" sz="1800" b="1" dirty="0">
                        <a:solidFill>
                          <a:srgbClr val="00B050"/>
                        </a:solidFill>
                      </a:endParaRPr>
                    </a:p>
                  </a:txBody>
                  <a:tcPr anchor="ctr"/>
                </a:tc>
              </a:tr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We</a:t>
                      </a:r>
                      <a:r>
                        <a:rPr lang="cs-CZ" sz="1600" dirty="0" smtClean="0"/>
                        <a:t> Are </a:t>
                      </a:r>
                      <a:r>
                        <a:rPr lang="cs-CZ" sz="1600" dirty="0" err="1" smtClean="0"/>
                        <a:t>Hereos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6 4 </a:t>
                      </a:r>
                      <a:r>
                        <a:rPr lang="cs-CZ" sz="1800" u="none" strike="noStrike" dirty="0" err="1" smtClean="0"/>
                        <a:t>4</a:t>
                      </a:r>
                      <a:r>
                        <a:rPr lang="cs-CZ" sz="1800" u="none" strike="noStrike" dirty="0" smtClean="0"/>
                        <a:t> 3 5 6 3 6 </a:t>
                      </a:r>
                      <a:r>
                        <a:rPr lang="cs-CZ" sz="1800" u="none" strike="noStrike" dirty="0" err="1" smtClean="0"/>
                        <a:t>6</a:t>
                      </a:r>
                      <a:r>
                        <a:rPr lang="cs-CZ" sz="1800" u="none" strike="noStrike" dirty="0" smtClean="0"/>
                        <a:t> 2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4982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>
                          <a:solidFill>
                            <a:srgbClr val="00B0F0"/>
                          </a:solidFill>
                        </a:rPr>
                        <a:t>HDC Praha</a:t>
                      </a:r>
                      <a:endParaRPr lang="cs-CZ" sz="1600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1</a:t>
                      </a:r>
                      <a:r>
                        <a:rPr lang="cs-CZ" sz="1800" u="none" strike="noStrike" dirty="0" smtClean="0">
                          <a:solidFill>
                            <a:srgbClr val="00B0F0"/>
                          </a:solidFill>
                        </a:rPr>
                        <a:t> 2 5 3 4 6 1 2 4 2 1</a:t>
                      </a:r>
                      <a:endParaRPr lang="cs-CZ" sz="1800" b="0" i="0" u="none" strike="noStrike" dirty="0">
                        <a:solidFill>
                          <a:srgbClr val="00B0F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00B0F0"/>
                          </a:solidFill>
                        </a:rPr>
                        <a:t>①</a:t>
                      </a:r>
                      <a:endParaRPr lang="cs-CZ" sz="2000" b="1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593882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Quest</a:t>
                      </a:r>
                      <a:r>
                        <a:rPr lang="cs-CZ" sz="1600" dirty="0" smtClean="0"/>
                        <a:t>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1 6 </a:t>
                      </a:r>
                      <a:r>
                        <a:rPr lang="cs-CZ" sz="1800" b="0" u="none" strike="noStrike" dirty="0" err="1" smtClean="0">
                          <a:solidFill>
                            <a:schemeClr val="tx1"/>
                          </a:solidFill>
                        </a:rPr>
                        <a:t>6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 5 4 2 6 2 1 </a:t>
                      </a:r>
                      <a:r>
                        <a:rPr lang="cs-CZ" sz="1800" u="none" strike="noStrike" dirty="0" smtClean="0"/>
                        <a:t>6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37915" name="TextovéPole 4"/>
          <p:cNvSpPr txBox="1">
            <a:spLocks noChangeArrowheads="1"/>
          </p:cNvSpPr>
          <p:nvPr/>
        </p:nvSpPr>
        <p:spPr bwMode="auto">
          <a:xfrm>
            <a:off x="285750" y="285750"/>
            <a:ext cx="8429625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dirty="0">
                <a:latin typeface="Calibri" pitchFamily="34" charset="0"/>
              </a:rPr>
              <a:t>Hledání </a:t>
            </a:r>
            <a:r>
              <a:rPr lang="cs-CZ" sz="2800" b="1" dirty="0">
                <a:latin typeface="Calibri" pitchFamily="34" charset="0"/>
              </a:rPr>
              <a:t>2. místa</a:t>
            </a:r>
          </a:p>
          <a:p>
            <a:r>
              <a:rPr lang="cs-CZ" sz="2800" dirty="0">
                <a:latin typeface="Calibri" pitchFamily="34" charset="0"/>
              </a:rPr>
              <a:t>Když má více </a:t>
            </a:r>
            <a:r>
              <a:rPr lang="cs-CZ" sz="2800" dirty="0" smtClean="0">
                <a:latin typeface="Calibri" pitchFamily="34" charset="0"/>
              </a:rPr>
              <a:t>skupin </a:t>
            </a:r>
            <a:r>
              <a:rPr lang="cs-CZ" sz="2800" dirty="0">
                <a:latin typeface="Calibri" pitchFamily="34" charset="0"/>
              </a:rPr>
              <a:t>stejnou většinu, rozhoduje </a:t>
            </a:r>
            <a:r>
              <a:rPr lang="cs-CZ" sz="2800" b="1" dirty="0">
                <a:solidFill>
                  <a:srgbClr val="FF0000"/>
                </a:solidFill>
                <a:latin typeface="Calibri" pitchFamily="34" charset="0"/>
              </a:rPr>
              <a:t>součet známek tvořící většinu</a:t>
            </a:r>
          </a:p>
          <a:p>
            <a:endParaRPr lang="cs-CZ" sz="28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14313" y="1643063"/>
          <a:ext cx="8715436" cy="392908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43272"/>
                <a:gridCol w="1928826"/>
                <a:gridCol w="642942"/>
                <a:gridCol w="3000396"/>
              </a:tblGrid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b="0" dirty="0" smtClean="0"/>
                        <a:t>Super </a:t>
                      </a:r>
                      <a:r>
                        <a:rPr lang="cs-CZ" sz="1600" b="0" dirty="0" err="1" smtClean="0"/>
                        <a:t>Crew</a:t>
                      </a:r>
                      <a:endParaRPr lang="cs-CZ" sz="16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5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5 4 5 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4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dirty="0" smtClean="0"/>
                        <a:t>=&gt;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b="0" u="none" strike="noStrike" dirty="0" smtClean="0"/>
                        <a:t>+</a:t>
                      </a:r>
                      <a:r>
                        <a:rPr lang="cs-CZ" sz="1800" b="0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b="0" u="none" strike="noStrike" dirty="0" smtClean="0"/>
                        <a:t>+</a:t>
                      </a:r>
                      <a:r>
                        <a:rPr lang="cs-CZ" sz="1800" b="0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+</a:t>
                      </a:r>
                      <a:r>
                        <a:rPr lang="cs-CZ" sz="1800" b="0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+</a:t>
                      </a:r>
                      <a:r>
                        <a:rPr lang="cs-CZ" sz="1800" b="0" u="none" strike="noStrike" dirty="0" smtClean="0"/>
                        <a:t> </a:t>
                      </a:r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+</a:t>
                      </a:r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b="0" u="none" strike="noStrike" dirty="0" smtClean="0"/>
                        <a:t> = 13</a:t>
                      </a:r>
                      <a:endParaRPr lang="cs-CZ" sz="180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/>
                </a:tc>
              </a:tr>
              <a:tr h="626158">
                <a:tc>
                  <a:txBody>
                    <a:bodyPr/>
                    <a:lstStyle/>
                    <a:p>
                      <a:pPr algn="l"/>
                      <a:r>
                        <a:rPr lang="cs-CZ" sz="1600" b="0" dirty="0" err="1" smtClean="0"/>
                        <a:t>Poreotix</a:t>
                      </a:r>
                      <a:endParaRPr lang="cs-CZ" sz="16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5 6 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5 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4 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endParaRPr lang="cs-CZ" sz="1800" b="1" i="0" u="none" strike="noStrike" dirty="0">
                        <a:solidFill>
                          <a:srgbClr val="00B0F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=&gt;</a:t>
                      </a:r>
                      <a:endParaRPr lang="cs-CZ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b="0" u="none" strike="noStrike" dirty="0" smtClean="0"/>
                        <a:t>+</a:t>
                      </a:r>
                      <a:r>
                        <a:rPr lang="cs-CZ" sz="1800" b="0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b="0" u="none" strike="noStrike" dirty="0" smtClean="0"/>
                        <a:t>+</a:t>
                      </a:r>
                      <a:r>
                        <a:rPr lang="cs-CZ" sz="1800" b="0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b="0" u="none" strike="noStrike" dirty="0" smtClean="0"/>
                        <a:t>+</a:t>
                      </a:r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b="0" u="none" strike="noStrike" dirty="0" smtClean="0"/>
                        <a:t>+</a:t>
                      </a:r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b="0" u="none" strike="noStrike" dirty="0" smtClean="0"/>
                        <a:t>+</a:t>
                      </a:r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b="0" u="none" strike="noStrike" baseline="0" dirty="0" smtClean="0">
                          <a:solidFill>
                            <a:schemeClr val="tx1"/>
                          </a:solidFill>
                        </a:rPr>
                        <a:t> = 16</a:t>
                      </a:r>
                      <a:endParaRPr lang="cs-CZ" sz="1800" b="0" i="0" u="none" strike="noStrike" dirty="0" smtClean="0">
                        <a:solidFill>
                          <a:srgbClr val="00B0F0"/>
                        </a:solidFill>
                        <a:latin typeface="+mn-lt"/>
                      </a:endParaRPr>
                    </a:p>
                  </a:txBody>
                  <a:tcPr anchor="ctr"/>
                </a:tc>
              </a:tr>
              <a:tr h="660587">
                <a:tc>
                  <a:txBody>
                    <a:bodyPr/>
                    <a:lstStyle/>
                    <a:p>
                      <a:pPr algn="l"/>
                      <a:r>
                        <a:rPr lang="cs-CZ" sz="1600" b="1" dirty="0" err="1" smtClean="0">
                          <a:solidFill>
                            <a:srgbClr val="FF0000"/>
                          </a:solidFill>
                        </a:rPr>
                        <a:t>JabbaWockeeZ</a:t>
                      </a:r>
                      <a:endParaRPr lang="cs-CZ" sz="16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r>
                        <a:rPr lang="cs-CZ" sz="1800" u="none" strike="noStrike" dirty="0" smtClean="0"/>
                        <a:t> 4 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 4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 </a:t>
                      </a:r>
                      <a:r>
                        <a:rPr lang="cs-CZ" sz="1800" b="1" u="none" strike="noStrike" dirty="0" err="1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 5 </a:t>
                      </a:r>
                      <a:r>
                        <a:rPr lang="cs-CZ" sz="1800" u="none" strike="noStrike" dirty="0" err="1" smtClean="0"/>
                        <a:t>5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②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+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+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+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+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+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 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r>
                        <a:rPr lang="cs-CZ" sz="1800" b="0" u="none" strike="noStrike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cs-CZ" sz="2400" b="1" u="none" strike="noStrike" baseline="0" dirty="0" smtClean="0">
                          <a:solidFill>
                            <a:srgbClr val="FF0000"/>
                          </a:solidFill>
                        </a:rPr>
                        <a:t>9</a:t>
                      </a:r>
                      <a:r>
                        <a:rPr lang="cs-CZ" sz="1800" b="1" dirty="0" smtClean="0">
                          <a:solidFill>
                            <a:srgbClr val="00B050"/>
                          </a:solidFill>
                        </a:rPr>
                        <a:t> </a:t>
                      </a:r>
                      <a:endParaRPr lang="cs-CZ" sz="1800" b="1" dirty="0">
                        <a:solidFill>
                          <a:srgbClr val="00B050"/>
                        </a:solidFill>
                      </a:endParaRPr>
                    </a:p>
                  </a:txBody>
                  <a:tcPr anchor="ctr"/>
                </a:tc>
              </a:tr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We</a:t>
                      </a:r>
                      <a:r>
                        <a:rPr lang="cs-CZ" sz="1600" dirty="0" smtClean="0"/>
                        <a:t> Are </a:t>
                      </a:r>
                      <a:r>
                        <a:rPr lang="cs-CZ" sz="1600" dirty="0" err="1" smtClean="0"/>
                        <a:t>Hereos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6 4 </a:t>
                      </a:r>
                      <a:r>
                        <a:rPr lang="cs-CZ" sz="1800" u="none" strike="noStrike" dirty="0" err="1" smtClean="0"/>
                        <a:t>4</a:t>
                      </a:r>
                      <a:r>
                        <a:rPr lang="cs-CZ" sz="1800" u="none" strike="noStrike" dirty="0" smtClean="0"/>
                        <a:t> 3 5 6 3 6 </a:t>
                      </a:r>
                      <a:r>
                        <a:rPr lang="cs-CZ" sz="1800" u="none" strike="noStrike" dirty="0" err="1" smtClean="0"/>
                        <a:t>6</a:t>
                      </a:r>
                      <a:r>
                        <a:rPr lang="cs-CZ" sz="1800" u="none" strike="noStrike" dirty="0" smtClean="0"/>
                        <a:t> 2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4982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>
                          <a:solidFill>
                            <a:srgbClr val="00B0F0"/>
                          </a:solidFill>
                        </a:rPr>
                        <a:t>HDC Praha</a:t>
                      </a:r>
                      <a:endParaRPr lang="cs-CZ" sz="1600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1</a:t>
                      </a:r>
                      <a:r>
                        <a:rPr lang="cs-CZ" sz="1800" u="none" strike="noStrike" dirty="0" smtClean="0">
                          <a:solidFill>
                            <a:srgbClr val="00B0F0"/>
                          </a:solidFill>
                        </a:rPr>
                        <a:t> 2 5 3 4 6 1 2 4 2 1</a:t>
                      </a:r>
                      <a:endParaRPr lang="cs-CZ" sz="1800" b="0" i="0" u="none" strike="noStrike" dirty="0">
                        <a:solidFill>
                          <a:srgbClr val="00B0F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00B0F0"/>
                          </a:solidFill>
                        </a:rPr>
                        <a:t>①</a:t>
                      </a:r>
                      <a:endParaRPr lang="cs-CZ" sz="2000" b="1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593882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Quest</a:t>
                      </a:r>
                      <a:r>
                        <a:rPr lang="cs-CZ" sz="1600" dirty="0" smtClean="0"/>
                        <a:t>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1 6 </a:t>
                      </a:r>
                      <a:r>
                        <a:rPr lang="cs-CZ" sz="1800" b="0" u="none" strike="noStrike" dirty="0" err="1" smtClean="0">
                          <a:solidFill>
                            <a:schemeClr val="tx1"/>
                          </a:solidFill>
                        </a:rPr>
                        <a:t>6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 5 4 2 6 2 1 </a:t>
                      </a:r>
                      <a:r>
                        <a:rPr lang="cs-CZ" sz="1800" u="none" strike="noStrike" dirty="0" smtClean="0"/>
                        <a:t>6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38939" name="TextovéPole 4"/>
          <p:cNvSpPr txBox="1">
            <a:spLocks noChangeArrowheads="1"/>
          </p:cNvSpPr>
          <p:nvPr/>
        </p:nvSpPr>
        <p:spPr bwMode="auto">
          <a:xfrm>
            <a:off x="285750" y="285750"/>
            <a:ext cx="8429625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dirty="0">
                <a:latin typeface="Calibri" pitchFamily="34" charset="0"/>
              </a:rPr>
              <a:t>Určili jsme  </a:t>
            </a:r>
            <a:r>
              <a:rPr lang="cs-CZ" sz="2800" b="1" dirty="0">
                <a:latin typeface="Calibri" pitchFamily="34" charset="0"/>
              </a:rPr>
              <a:t>2. místo</a:t>
            </a:r>
          </a:p>
          <a:p>
            <a:r>
              <a:rPr lang="cs-CZ" sz="2800" dirty="0">
                <a:latin typeface="Calibri" pitchFamily="34" charset="0"/>
              </a:rPr>
              <a:t>Na druhém místě se </a:t>
            </a:r>
            <a:r>
              <a:rPr lang="cs-CZ" sz="2800" dirty="0" smtClean="0">
                <a:latin typeface="Calibri" pitchFamily="34" charset="0"/>
              </a:rPr>
              <a:t>umístila skupina s </a:t>
            </a:r>
            <a:r>
              <a:rPr lang="cs-CZ" sz="2800" b="1" dirty="0">
                <a:latin typeface="Calibri" pitchFamily="34" charset="0"/>
              </a:rPr>
              <a:t>nejnižším součtem známek</a:t>
            </a:r>
            <a:r>
              <a:rPr lang="cs-CZ" sz="2800" dirty="0">
                <a:latin typeface="Calibri" pitchFamily="34" charset="0"/>
              </a:rPr>
              <a:t> tvořících většinu. </a:t>
            </a:r>
            <a:endParaRPr lang="cs-CZ" sz="2800" b="1" dirty="0">
              <a:solidFill>
                <a:srgbClr val="0070C0"/>
              </a:solidFill>
              <a:latin typeface="Calibri" pitchFamily="34" charset="0"/>
            </a:endParaRPr>
          </a:p>
          <a:p>
            <a:endParaRPr lang="cs-CZ" sz="28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14313" y="1643063"/>
          <a:ext cx="8715436" cy="392908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43272"/>
                <a:gridCol w="1928826"/>
                <a:gridCol w="642942"/>
                <a:gridCol w="3000396"/>
              </a:tblGrid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b="1" dirty="0" smtClean="0">
                          <a:solidFill>
                            <a:srgbClr val="FF0000"/>
                          </a:solidFill>
                        </a:rPr>
                        <a:t>Super </a:t>
                      </a:r>
                      <a:r>
                        <a:rPr lang="cs-CZ" sz="1600" b="1" dirty="0" err="1" smtClean="0">
                          <a:solidFill>
                            <a:srgbClr val="FF0000"/>
                          </a:solidFill>
                        </a:rPr>
                        <a:t>Crew</a:t>
                      </a:r>
                      <a:endParaRPr lang="cs-CZ" sz="16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5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5 4 5 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4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③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b="0" u="none" strike="noStrike" dirty="0" smtClean="0"/>
                        <a:t>+</a:t>
                      </a:r>
                      <a:r>
                        <a:rPr lang="cs-CZ" sz="1800" b="0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b="0" u="none" strike="noStrike" dirty="0" smtClean="0"/>
                        <a:t>+</a:t>
                      </a:r>
                      <a:r>
                        <a:rPr lang="cs-CZ" sz="1800" b="0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+</a:t>
                      </a:r>
                      <a:r>
                        <a:rPr lang="cs-CZ" sz="1800" b="0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+</a:t>
                      </a:r>
                      <a:r>
                        <a:rPr lang="cs-CZ" sz="1800" b="0" u="none" strike="noStrike" dirty="0" smtClean="0"/>
                        <a:t> </a:t>
                      </a:r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+</a:t>
                      </a:r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b="0" u="none" strike="noStrike" dirty="0" smtClean="0"/>
                        <a:t> = </a:t>
                      </a:r>
                      <a:r>
                        <a:rPr lang="cs-CZ" sz="2400" b="1" u="none" strike="noStrike" dirty="0" smtClean="0">
                          <a:solidFill>
                            <a:srgbClr val="FF0000"/>
                          </a:solidFill>
                        </a:rPr>
                        <a:t>13</a:t>
                      </a:r>
                      <a:endParaRPr lang="cs-CZ" sz="2400" b="1" i="0" u="none" strike="noStrike" dirty="0" smtClean="0">
                        <a:solidFill>
                          <a:srgbClr val="FF0000"/>
                        </a:solidFill>
                        <a:latin typeface="+mn-lt"/>
                      </a:endParaRPr>
                    </a:p>
                  </a:txBody>
                  <a:tcPr anchor="ctr"/>
                </a:tc>
              </a:tr>
              <a:tr h="626158">
                <a:tc>
                  <a:txBody>
                    <a:bodyPr/>
                    <a:lstStyle/>
                    <a:p>
                      <a:pPr algn="l"/>
                      <a:r>
                        <a:rPr lang="cs-CZ" sz="1600" b="0" dirty="0" err="1" smtClean="0"/>
                        <a:t>Poreotix</a:t>
                      </a:r>
                      <a:endParaRPr lang="cs-CZ" sz="16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5 6 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5 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4 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endParaRPr lang="cs-CZ" sz="1800" b="1" i="0" u="none" strike="noStrike" dirty="0">
                        <a:solidFill>
                          <a:srgbClr val="00B0F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=&gt;</a:t>
                      </a:r>
                      <a:endParaRPr lang="cs-CZ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b="0" u="none" strike="noStrike" dirty="0" smtClean="0"/>
                        <a:t>+</a:t>
                      </a:r>
                      <a:r>
                        <a:rPr lang="cs-CZ" sz="1800" b="0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b="0" u="none" strike="noStrike" dirty="0" smtClean="0"/>
                        <a:t>+</a:t>
                      </a:r>
                      <a:r>
                        <a:rPr lang="cs-CZ" sz="1800" b="0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b="0" u="none" strike="noStrike" dirty="0" smtClean="0"/>
                        <a:t>+</a:t>
                      </a:r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b="0" u="none" strike="noStrike" dirty="0" smtClean="0"/>
                        <a:t>+</a:t>
                      </a:r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b="0" u="none" strike="noStrike" dirty="0" smtClean="0"/>
                        <a:t>+</a:t>
                      </a:r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b="0" u="none" strike="noStrike" baseline="0" dirty="0" smtClean="0">
                          <a:solidFill>
                            <a:schemeClr val="tx1"/>
                          </a:solidFill>
                        </a:rPr>
                        <a:t> = 16</a:t>
                      </a:r>
                      <a:endParaRPr lang="cs-CZ" sz="1800" b="0" i="0" u="none" strike="noStrike" dirty="0" smtClean="0">
                        <a:solidFill>
                          <a:srgbClr val="00B0F0"/>
                        </a:solidFill>
                        <a:latin typeface="+mn-lt"/>
                      </a:endParaRPr>
                    </a:p>
                  </a:txBody>
                  <a:tcPr anchor="ctr"/>
                </a:tc>
              </a:tr>
              <a:tr h="660587">
                <a:tc>
                  <a:txBody>
                    <a:bodyPr/>
                    <a:lstStyle/>
                    <a:p>
                      <a:pPr algn="l"/>
                      <a:r>
                        <a:rPr lang="cs-CZ" sz="1600" b="0" dirty="0" err="1" smtClean="0">
                          <a:solidFill>
                            <a:srgbClr val="00B0F0"/>
                          </a:solidFill>
                        </a:rPr>
                        <a:t>JabbaWockeeZ</a:t>
                      </a:r>
                      <a:endParaRPr lang="cs-CZ" sz="1600" b="0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5 4 3 1 2 1 4 1 </a:t>
                      </a:r>
                      <a:r>
                        <a:rPr lang="cs-CZ" sz="1800" b="0" u="none" strike="noStrike" dirty="0" err="1" smtClean="0">
                          <a:solidFill>
                            <a:srgbClr val="00B0F0"/>
                          </a:solidFill>
                        </a:rPr>
                        <a:t>1</a:t>
                      </a:r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 5 </a:t>
                      </a:r>
                      <a:r>
                        <a:rPr lang="cs-CZ" sz="1800" b="0" u="none" strike="noStrike" dirty="0" err="1" smtClean="0">
                          <a:solidFill>
                            <a:srgbClr val="00B0F0"/>
                          </a:solidFill>
                        </a:rPr>
                        <a:t>5</a:t>
                      </a:r>
                      <a:endParaRPr lang="cs-CZ" sz="1800" b="0" i="0" u="none" strike="noStrike" dirty="0">
                        <a:solidFill>
                          <a:srgbClr val="00B0F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rgbClr val="00B0F0"/>
                          </a:solidFill>
                        </a:rPr>
                        <a:t>②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800" b="1" dirty="0">
                        <a:solidFill>
                          <a:srgbClr val="00B050"/>
                        </a:solidFill>
                      </a:endParaRPr>
                    </a:p>
                  </a:txBody>
                  <a:tcPr anchor="ctr"/>
                </a:tc>
              </a:tr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We</a:t>
                      </a:r>
                      <a:r>
                        <a:rPr lang="cs-CZ" sz="1600" dirty="0" smtClean="0"/>
                        <a:t> Are </a:t>
                      </a:r>
                      <a:r>
                        <a:rPr lang="cs-CZ" sz="1600" dirty="0" err="1" smtClean="0"/>
                        <a:t>Hereos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6 4 </a:t>
                      </a:r>
                      <a:r>
                        <a:rPr lang="cs-CZ" sz="1800" u="none" strike="noStrike" dirty="0" err="1" smtClean="0"/>
                        <a:t>4</a:t>
                      </a:r>
                      <a:r>
                        <a:rPr lang="cs-CZ" sz="1800" u="none" strike="noStrike" dirty="0" smtClean="0"/>
                        <a:t> 3 5 6 3 6 </a:t>
                      </a:r>
                      <a:r>
                        <a:rPr lang="cs-CZ" sz="1800" u="none" strike="noStrike" dirty="0" err="1" smtClean="0"/>
                        <a:t>6</a:t>
                      </a:r>
                      <a:r>
                        <a:rPr lang="cs-CZ" sz="1800" u="none" strike="noStrike" dirty="0" smtClean="0"/>
                        <a:t> 2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4982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>
                          <a:solidFill>
                            <a:srgbClr val="00B0F0"/>
                          </a:solidFill>
                        </a:rPr>
                        <a:t>HDC Praha</a:t>
                      </a:r>
                      <a:endParaRPr lang="cs-CZ" sz="1600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1</a:t>
                      </a:r>
                      <a:r>
                        <a:rPr lang="cs-CZ" sz="1800" u="none" strike="noStrike" dirty="0" smtClean="0">
                          <a:solidFill>
                            <a:srgbClr val="00B0F0"/>
                          </a:solidFill>
                        </a:rPr>
                        <a:t> 2 5 3 4 6 1 2 4 2 1</a:t>
                      </a:r>
                      <a:endParaRPr lang="cs-CZ" sz="1800" b="0" i="0" u="none" strike="noStrike" dirty="0">
                        <a:solidFill>
                          <a:srgbClr val="00B0F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00B0F0"/>
                          </a:solidFill>
                        </a:rPr>
                        <a:t>①</a:t>
                      </a:r>
                      <a:endParaRPr lang="cs-CZ" sz="2000" b="1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593882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Quest</a:t>
                      </a:r>
                      <a:r>
                        <a:rPr lang="cs-CZ" sz="1600" dirty="0" smtClean="0"/>
                        <a:t>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1 6 </a:t>
                      </a:r>
                      <a:r>
                        <a:rPr lang="cs-CZ" sz="1800" b="0" u="none" strike="noStrike" dirty="0" err="1" smtClean="0">
                          <a:solidFill>
                            <a:schemeClr val="tx1"/>
                          </a:solidFill>
                        </a:rPr>
                        <a:t>6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 5 4 2 6 2 1 </a:t>
                      </a:r>
                      <a:r>
                        <a:rPr lang="cs-CZ" sz="1800" u="none" strike="noStrike" dirty="0" smtClean="0"/>
                        <a:t>6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39963" name="TextovéPole 4"/>
          <p:cNvSpPr txBox="1">
            <a:spLocks noChangeArrowheads="1"/>
          </p:cNvSpPr>
          <p:nvPr/>
        </p:nvSpPr>
        <p:spPr bwMode="auto">
          <a:xfrm>
            <a:off x="285750" y="285750"/>
            <a:ext cx="8429625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>
                <a:latin typeface="Calibri" pitchFamily="34" charset="0"/>
              </a:rPr>
              <a:t>Hledání</a:t>
            </a:r>
            <a:r>
              <a:rPr lang="cs-CZ" sz="2800" b="1">
                <a:latin typeface="Calibri" pitchFamily="34" charset="0"/>
              </a:rPr>
              <a:t> 3. a 4. místa</a:t>
            </a:r>
          </a:p>
          <a:p>
            <a:r>
              <a:rPr lang="cs-CZ" sz="2800">
                <a:latin typeface="Calibri" pitchFamily="34" charset="0"/>
              </a:rPr>
              <a:t>Pomocí těchto součtů známek, můžeme nyní rovou určit i třetí a čtvrtou pozici</a:t>
            </a:r>
            <a:endParaRPr lang="cs-CZ" sz="2800" b="1">
              <a:solidFill>
                <a:srgbClr val="0070C0"/>
              </a:solidFill>
              <a:latin typeface="Calibri" pitchFamily="34" charset="0"/>
            </a:endParaRPr>
          </a:p>
          <a:p>
            <a:endParaRPr lang="cs-CZ" sz="2800">
              <a:latin typeface="Calibri" pitchFamily="34" charset="0"/>
            </a:endParaRPr>
          </a:p>
        </p:txBody>
      </p:sp>
      <p:sp>
        <p:nvSpPr>
          <p:cNvPr id="39964" name="TextovéPole 6"/>
          <p:cNvSpPr txBox="1">
            <a:spLocks noChangeArrowheads="1"/>
          </p:cNvSpPr>
          <p:nvPr/>
        </p:nvSpPr>
        <p:spPr bwMode="auto">
          <a:xfrm>
            <a:off x="6357938" y="3214688"/>
            <a:ext cx="257175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dirty="0" smtClean="0">
                <a:latin typeface="Calibri" pitchFamily="34" charset="0"/>
              </a:rPr>
              <a:t>Skupina  </a:t>
            </a:r>
            <a:r>
              <a:rPr lang="cs-CZ" sz="2800" dirty="0">
                <a:latin typeface="Calibri" pitchFamily="34" charset="0"/>
              </a:rPr>
              <a:t>s </a:t>
            </a:r>
            <a:r>
              <a:rPr lang="cs-CZ" sz="2800" b="1" dirty="0">
                <a:latin typeface="Calibri" pitchFamily="34" charset="0"/>
              </a:rPr>
              <a:t>druhým nejnižším </a:t>
            </a:r>
            <a:r>
              <a:rPr lang="cs-CZ" sz="2800" dirty="0">
                <a:latin typeface="Calibri" pitchFamily="34" charset="0"/>
              </a:rPr>
              <a:t>součtem obsadí </a:t>
            </a:r>
            <a:r>
              <a:rPr lang="cs-CZ" sz="2800" b="1" dirty="0">
                <a:latin typeface="Calibri" pitchFamily="34" charset="0"/>
              </a:rPr>
              <a:t>3. místo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14313" y="1643063"/>
          <a:ext cx="8715436" cy="392908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43272"/>
                <a:gridCol w="1928826"/>
                <a:gridCol w="642942"/>
                <a:gridCol w="3000396"/>
              </a:tblGrid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b="0" dirty="0" smtClean="0">
                          <a:solidFill>
                            <a:srgbClr val="00B0F0"/>
                          </a:solidFill>
                        </a:rPr>
                        <a:t>Super </a:t>
                      </a:r>
                      <a:r>
                        <a:rPr lang="cs-CZ" sz="1600" b="0" dirty="0" err="1" smtClean="0">
                          <a:solidFill>
                            <a:srgbClr val="00B0F0"/>
                          </a:solidFill>
                        </a:rPr>
                        <a:t>Crew</a:t>
                      </a:r>
                      <a:endParaRPr lang="cs-CZ" sz="1600" b="0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3 5 1 2 1 3 5 4 5 3 4</a:t>
                      </a:r>
                      <a:endParaRPr lang="cs-CZ" sz="1800" b="0" i="0" u="none" strike="noStrike" dirty="0">
                        <a:solidFill>
                          <a:srgbClr val="00B0F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rgbClr val="00B0F0"/>
                          </a:solidFill>
                        </a:rPr>
                        <a:t>③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2400" b="1" i="0" u="none" strike="noStrike" dirty="0" smtClean="0">
                        <a:solidFill>
                          <a:srgbClr val="FF0000"/>
                        </a:solidFill>
                        <a:latin typeface="+mn-lt"/>
                      </a:endParaRPr>
                    </a:p>
                  </a:txBody>
                  <a:tcPr anchor="ctr"/>
                </a:tc>
              </a:tr>
              <a:tr h="626158">
                <a:tc>
                  <a:txBody>
                    <a:bodyPr/>
                    <a:lstStyle/>
                    <a:p>
                      <a:pPr algn="l"/>
                      <a:r>
                        <a:rPr lang="cs-CZ" sz="1600" b="1" dirty="0" err="1" smtClean="0">
                          <a:solidFill>
                            <a:srgbClr val="FF0000"/>
                          </a:solidFill>
                        </a:rPr>
                        <a:t>Poreotix</a:t>
                      </a:r>
                      <a:endParaRPr lang="cs-CZ" sz="16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5 6 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5 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4 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endParaRPr lang="cs-CZ" sz="1800" b="1" i="0" u="none" strike="noStrike" dirty="0">
                        <a:solidFill>
                          <a:srgbClr val="00B0F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④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b="0" u="none" strike="noStrike" dirty="0" smtClean="0"/>
                        <a:t>+</a:t>
                      </a:r>
                      <a:r>
                        <a:rPr lang="cs-CZ" sz="1800" b="0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b="0" u="none" strike="noStrike" dirty="0" smtClean="0"/>
                        <a:t>+</a:t>
                      </a:r>
                      <a:r>
                        <a:rPr lang="cs-CZ" sz="1800" b="0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b="0" u="none" strike="noStrike" dirty="0" smtClean="0"/>
                        <a:t>+</a:t>
                      </a:r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b="0" u="none" strike="noStrike" dirty="0" smtClean="0"/>
                        <a:t>+</a:t>
                      </a:r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b="0" u="none" strike="noStrike" dirty="0" smtClean="0"/>
                        <a:t>+</a:t>
                      </a:r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b="0" u="none" strike="noStrike" baseline="0" dirty="0" smtClean="0">
                          <a:solidFill>
                            <a:schemeClr val="tx1"/>
                          </a:solidFill>
                        </a:rPr>
                        <a:t> = </a:t>
                      </a:r>
                      <a:r>
                        <a:rPr lang="cs-CZ" sz="2000" b="1" u="none" strike="noStrike" baseline="0" dirty="0" smtClean="0">
                          <a:solidFill>
                            <a:srgbClr val="FF0000"/>
                          </a:solidFill>
                        </a:rPr>
                        <a:t>16</a:t>
                      </a:r>
                      <a:endParaRPr lang="cs-CZ" sz="2000" b="1" i="0" u="none" strike="noStrike" dirty="0" smtClean="0">
                        <a:solidFill>
                          <a:srgbClr val="FF0000"/>
                        </a:solidFill>
                        <a:latin typeface="+mn-lt"/>
                      </a:endParaRPr>
                    </a:p>
                  </a:txBody>
                  <a:tcPr anchor="ctr"/>
                </a:tc>
              </a:tr>
              <a:tr h="660587">
                <a:tc>
                  <a:txBody>
                    <a:bodyPr/>
                    <a:lstStyle/>
                    <a:p>
                      <a:pPr algn="l"/>
                      <a:r>
                        <a:rPr lang="cs-CZ" sz="1600" b="0" dirty="0" err="1" smtClean="0">
                          <a:solidFill>
                            <a:srgbClr val="00B0F0"/>
                          </a:solidFill>
                        </a:rPr>
                        <a:t>JabbaWockeeZ</a:t>
                      </a:r>
                      <a:endParaRPr lang="cs-CZ" sz="1600" b="0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5 4 3 1 2 1 4 1 </a:t>
                      </a:r>
                      <a:r>
                        <a:rPr lang="cs-CZ" sz="1800" b="0" u="none" strike="noStrike" dirty="0" err="1" smtClean="0">
                          <a:solidFill>
                            <a:srgbClr val="00B0F0"/>
                          </a:solidFill>
                        </a:rPr>
                        <a:t>1</a:t>
                      </a:r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 5 </a:t>
                      </a:r>
                      <a:r>
                        <a:rPr lang="cs-CZ" sz="1800" b="0" u="none" strike="noStrike" dirty="0" err="1" smtClean="0">
                          <a:solidFill>
                            <a:srgbClr val="00B0F0"/>
                          </a:solidFill>
                        </a:rPr>
                        <a:t>5</a:t>
                      </a:r>
                      <a:endParaRPr lang="cs-CZ" sz="1800" b="0" i="0" u="none" strike="noStrike" dirty="0">
                        <a:solidFill>
                          <a:srgbClr val="00B0F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rgbClr val="00B0F0"/>
                          </a:solidFill>
                        </a:rPr>
                        <a:t>②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800" b="1" dirty="0">
                        <a:solidFill>
                          <a:srgbClr val="00B050"/>
                        </a:solidFill>
                      </a:endParaRPr>
                    </a:p>
                  </a:txBody>
                  <a:tcPr anchor="ctr"/>
                </a:tc>
              </a:tr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We</a:t>
                      </a:r>
                      <a:r>
                        <a:rPr lang="cs-CZ" sz="1600" dirty="0" smtClean="0"/>
                        <a:t> Are </a:t>
                      </a:r>
                      <a:r>
                        <a:rPr lang="cs-CZ" sz="1600" dirty="0" err="1" smtClean="0"/>
                        <a:t>Hereos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6 4 </a:t>
                      </a:r>
                      <a:r>
                        <a:rPr lang="cs-CZ" sz="1800" u="none" strike="noStrike" dirty="0" err="1" smtClean="0"/>
                        <a:t>4</a:t>
                      </a:r>
                      <a:r>
                        <a:rPr lang="cs-CZ" sz="1800" u="none" strike="noStrike" dirty="0" smtClean="0"/>
                        <a:t> 3 5 6 3 6 </a:t>
                      </a:r>
                      <a:r>
                        <a:rPr lang="cs-CZ" sz="1800" u="none" strike="noStrike" dirty="0" err="1" smtClean="0"/>
                        <a:t>6</a:t>
                      </a:r>
                      <a:r>
                        <a:rPr lang="cs-CZ" sz="1800" u="none" strike="noStrike" dirty="0" smtClean="0"/>
                        <a:t> 2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4982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>
                          <a:solidFill>
                            <a:srgbClr val="00B0F0"/>
                          </a:solidFill>
                        </a:rPr>
                        <a:t>HDC Praha</a:t>
                      </a:r>
                      <a:endParaRPr lang="cs-CZ" sz="1600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1</a:t>
                      </a:r>
                      <a:r>
                        <a:rPr lang="cs-CZ" sz="1800" u="none" strike="noStrike" dirty="0" smtClean="0">
                          <a:solidFill>
                            <a:srgbClr val="00B0F0"/>
                          </a:solidFill>
                        </a:rPr>
                        <a:t> 2 5 3 4 6 1 2 4 2 1</a:t>
                      </a:r>
                      <a:endParaRPr lang="cs-CZ" sz="1800" b="0" i="0" u="none" strike="noStrike" dirty="0">
                        <a:solidFill>
                          <a:srgbClr val="00B0F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00B0F0"/>
                          </a:solidFill>
                        </a:rPr>
                        <a:t>①</a:t>
                      </a:r>
                      <a:endParaRPr lang="cs-CZ" sz="2000" b="1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593882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Quest</a:t>
                      </a:r>
                      <a:r>
                        <a:rPr lang="cs-CZ" sz="1600" dirty="0" smtClean="0"/>
                        <a:t>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1 6 </a:t>
                      </a:r>
                      <a:r>
                        <a:rPr lang="cs-CZ" sz="1800" b="0" u="none" strike="noStrike" dirty="0" err="1" smtClean="0">
                          <a:solidFill>
                            <a:schemeClr val="tx1"/>
                          </a:solidFill>
                        </a:rPr>
                        <a:t>6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 5 4 2 6 2 1 </a:t>
                      </a:r>
                      <a:r>
                        <a:rPr lang="cs-CZ" sz="1800" u="none" strike="noStrike" dirty="0" smtClean="0"/>
                        <a:t>6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40987" name="TextovéPole 4"/>
          <p:cNvSpPr txBox="1">
            <a:spLocks noChangeArrowheads="1"/>
          </p:cNvSpPr>
          <p:nvPr/>
        </p:nvSpPr>
        <p:spPr bwMode="auto">
          <a:xfrm>
            <a:off x="285750" y="285750"/>
            <a:ext cx="842962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>
                <a:latin typeface="Calibri" pitchFamily="34" charset="0"/>
              </a:rPr>
              <a:t>Hledání</a:t>
            </a:r>
            <a:r>
              <a:rPr lang="cs-CZ" sz="2800" b="1">
                <a:latin typeface="Calibri" pitchFamily="34" charset="0"/>
              </a:rPr>
              <a:t> 3. a 4. místa</a:t>
            </a:r>
          </a:p>
          <a:p>
            <a:r>
              <a:rPr lang="cs-CZ" sz="2800">
                <a:latin typeface="Calibri" pitchFamily="34" charset="0"/>
              </a:rPr>
              <a:t>Pomocí těchto součtů známek, můžeme nyní rovou určit i třetí a čtvrtou pozici</a:t>
            </a:r>
            <a:endParaRPr lang="cs-CZ" sz="2800" b="1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40988" name="TextovéPole 6"/>
          <p:cNvSpPr txBox="1">
            <a:spLocks noChangeArrowheads="1"/>
          </p:cNvSpPr>
          <p:nvPr/>
        </p:nvSpPr>
        <p:spPr bwMode="auto">
          <a:xfrm>
            <a:off x="6357938" y="3214688"/>
            <a:ext cx="257175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dirty="0" smtClean="0">
                <a:latin typeface="Calibri" pitchFamily="34" charset="0"/>
              </a:rPr>
              <a:t>Skupina </a:t>
            </a:r>
            <a:r>
              <a:rPr lang="cs-CZ" sz="2800" dirty="0">
                <a:latin typeface="Calibri" pitchFamily="34" charset="0"/>
              </a:rPr>
              <a:t>s </a:t>
            </a:r>
            <a:r>
              <a:rPr lang="cs-CZ" sz="2800" b="1" dirty="0">
                <a:latin typeface="Calibri" pitchFamily="34" charset="0"/>
              </a:rPr>
              <a:t>nejvyšším </a:t>
            </a:r>
            <a:r>
              <a:rPr lang="cs-CZ" sz="2800" dirty="0">
                <a:latin typeface="Calibri" pitchFamily="34" charset="0"/>
              </a:rPr>
              <a:t>součtem obsadí </a:t>
            </a:r>
            <a:r>
              <a:rPr lang="cs-CZ" sz="2800" b="1" dirty="0">
                <a:latin typeface="Calibri" pitchFamily="34" charset="0"/>
              </a:rPr>
              <a:t>4. místo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14313" y="1643063"/>
          <a:ext cx="8715436" cy="392908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43272"/>
                <a:gridCol w="1928826"/>
                <a:gridCol w="642942"/>
                <a:gridCol w="3000396"/>
              </a:tblGrid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b="0" dirty="0" smtClean="0">
                          <a:solidFill>
                            <a:srgbClr val="00B0F0"/>
                          </a:solidFill>
                        </a:rPr>
                        <a:t>Super </a:t>
                      </a:r>
                      <a:r>
                        <a:rPr lang="cs-CZ" sz="1600" b="0" dirty="0" err="1" smtClean="0">
                          <a:solidFill>
                            <a:srgbClr val="00B0F0"/>
                          </a:solidFill>
                        </a:rPr>
                        <a:t>Crew</a:t>
                      </a:r>
                      <a:endParaRPr lang="cs-CZ" sz="1600" b="0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3 5 1 2 1 3 5 4 5 3 4</a:t>
                      </a:r>
                      <a:endParaRPr lang="cs-CZ" sz="1800" b="0" i="0" u="none" strike="noStrike" dirty="0">
                        <a:solidFill>
                          <a:srgbClr val="00B0F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rgbClr val="00B0F0"/>
                          </a:solidFill>
                        </a:rPr>
                        <a:t>③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2400" b="1" i="0" u="none" strike="noStrike" dirty="0" smtClean="0">
                        <a:solidFill>
                          <a:srgbClr val="FF0000"/>
                        </a:solidFill>
                        <a:latin typeface="+mn-lt"/>
                      </a:endParaRPr>
                    </a:p>
                  </a:txBody>
                  <a:tcPr anchor="ctr"/>
                </a:tc>
              </a:tr>
              <a:tr h="626158">
                <a:tc>
                  <a:txBody>
                    <a:bodyPr/>
                    <a:lstStyle/>
                    <a:p>
                      <a:pPr algn="l"/>
                      <a:r>
                        <a:rPr lang="cs-CZ" sz="1600" b="0" dirty="0" err="1" smtClean="0">
                          <a:solidFill>
                            <a:srgbClr val="00B0F0"/>
                          </a:solidFill>
                        </a:rPr>
                        <a:t>Poreotix</a:t>
                      </a:r>
                      <a:endParaRPr lang="cs-CZ" sz="1600" b="0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6 3 2 5 6 2 3 5 3 4 3</a:t>
                      </a:r>
                      <a:endParaRPr lang="cs-CZ" sz="1800" b="0" i="0" u="none" strike="noStrike" dirty="0">
                        <a:solidFill>
                          <a:srgbClr val="00B0F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00B0F0"/>
                          </a:solidFill>
                        </a:rPr>
                        <a:t>④</a:t>
                      </a:r>
                      <a:endParaRPr lang="cs-CZ" sz="2000" b="1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rgbClr val="00B050"/>
                        </a:solidFill>
                      </a:endParaRPr>
                    </a:p>
                  </a:txBody>
                  <a:tcPr anchor="ctr"/>
                </a:tc>
              </a:tr>
              <a:tr h="660587">
                <a:tc>
                  <a:txBody>
                    <a:bodyPr/>
                    <a:lstStyle/>
                    <a:p>
                      <a:pPr algn="l"/>
                      <a:r>
                        <a:rPr lang="cs-CZ" sz="1600" b="0" dirty="0" err="1" smtClean="0">
                          <a:solidFill>
                            <a:srgbClr val="00B0F0"/>
                          </a:solidFill>
                        </a:rPr>
                        <a:t>JabbaWockeeZ</a:t>
                      </a:r>
                      <a:endParaRPr lang="cs-CZ" sz="1600" b="0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5 4 3 1 2 1 4 1 </a:t>
                      </a:r>
                      <a:r>
                        <a:rPr lang="cs-CZ" sz="1800" b="0" u="none" strike="noStrike" dirty="0" err="1" smtClean="0">
                          <a:solidFill>
                            <a:srgbClr val="00B0F0"/>
                          </a:solidFill>
                        </a:rPr>
                        <a:t>1</a:t>
                      </a:r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 5 </a:t>
                      </a:r>
                      <a:r>
                        <a:rPr lang="cs-CZ" sz="1800" b="0" u="none" strike="noStrike" dirty="0" err="1" smtClean="0">
                          <a:solidFill>
                            <a:srgbClr val="00B0F0"/>
                          </a:solidFill>
                        </a:rPr>
                        <a:t>5</a:t>
                      </a:r>
                      <a:endParaRPr lang="cs-CZ" sz="1800" b="0" i="0" u="none" strike="noStrike" dirty="0">
                        <a:solidFill>
                          <a:srgbClr val="00B0F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rgbClr val="00B0F0"/>
                          </a:solidFill>
                        </a:rPr>
                        <a:t>②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800" b="1" dirty="0">
                        <a:solidFill>
                          <a:srgbClr val="00B050"/>
                        </a:solidFill>
                      </a:endParaRPr>
                    </a:p>
                  </a:txBody>
                  <a:tcPr anchor="ctr"/>
                </a:tc>
              </a:tr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We</a:t>
                      </a:r>
                      <a:r>
                        <a:rPr lang="cs-CZ" sz="1600" dirty="0" smtClean="0"/>
                        <a:t> Are </a:t>
                      </a:r>
                      <a:r>
                        <a:rPr lang="cs-CZ" sz="1600" dirty="0" err="1" smtClean="0"/>
                        <a:t>Hereos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6 </a:t>
                      </a:r>
                      <a:r>
                        <a:rPr lang="cs-CZ" sz="1800" b="1" u="none" strike="noStrike" dirty="0" smtClean="0">
                          <a:solidFill>
                            <a:srgbClr val="7030A0"/>
                          </a:solidFill>
                        </a:rPr>
                        <a:t>4 </a:t>
                      </a:r>
                      <a:r>
                        <a:rPr lang="cs-CZ" sz="1800" b="1" u="none" strike="noStrike" dirty="0" err="1" smtClean="0">
                          <a:solidFill>
                            <a:srgbClr val="7030A0"/>
                          </a:solidFill>
                        </a:rPr>
                        <a:t>4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FFC000"/>
                          </a:solidFill>
                        </a:rPr>
                        <a:t>5</a:t>
                      </a:r>
                      <a:r>
                        <a:rPr lang="cs-CZ" sz="1800" u="none" strike="noStrike" dirty="0" smtClean="0"/>
                        <a:t> 6 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6 </a:t>
                      </a:r>
                      <a:r>
                        <a:rPr lang="cs-CZ" sz="1800" u="none" strike="noStrike" dirty="0" err="1" smtClean="0"/>
                        <a:t>6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endParaRPr lang="cs-CZ" sz="1800" b="1" i="0" u="none" strike="noStrike" dirty="0">
                        <a:solidFill>
                          <a:srgbClr val="00B05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rgbClr val="00B050"/>
                        </a:solidFill>
                      </a:endParaRPr>
                    </a:p>
                  </a:txBody>
                  <a:tcPr anchor="ctr"/>
                </a:tc>
              </a:tr>
              <a:tr h="64982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>
                          <a:solidFill>
                            <a:srgbClr val="00B0F0"/>
                          </a:solidFill>
                        </a:rPr>
                        <a:t>HDC Praha</a:t>
                      </a:r>
                      <a:endParaRPr lang="cs-CZ" sz="1600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1</a:t>
                      </a:r>
                      <a:r>
                        <a:rPr lang="cs-CZ" sz="1800" u="none" strike="noStrike" dirty="0" smtClean="0">
                          <a:solidFill>
                            <a:srgbClr val="00B0F0"/>
                          </a:solidFill>
                        </a:rPr>
                        <a:t> 2 5 3 4 6 1 2 4 2 1</a:t>
                      </a:r>
                      <a:endParaRPr lang="cs-CZ" sz="1800" b="0" i="0" u="none" strike="noStrike" dirty="0">
                        <a:solidFill>
                          <a:srgbClr val="00B0F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00B0F0"/>
                          </a:solidFill>
                        </a:rPr>
                        <a:t>①</a:t>
                      </a:r>
                      <a:endParaRPr lang="cs-CZ" sz="2000" b="1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593882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Quest</a:t>
                      </a:r>
                      <a:r>
                        <a:rPr lang="cs-CZ" sz="1600" dirty="0" smtClean="0"/>
                        <a:t>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u="none" strike="noStrike" dirty="0" smtClean="0">
                          <a:solidFill>
                            <a:srgbClr val="7030A0"/>
                          </a:solidFill>
                        </a:rPr>
                        <a:t>4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 6 </a:t>
                      </a:r>
                      <a:r>
                        <a:rPr lang="cs-CZ" sz="1800" b="0" u="none" strike="noStrike" dirty="0" err="1" smtClean="0">
                          <a:solidFill>
                            <a:schemeClr val="tx1"/>
                          </a:solidFill>
                        </a:rPr>
                        <a:t>6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FFC000"/>
                          </a:solidFill>
                        </a:rPr>
                        <a:t>5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7030A0"/>
                          </a:solidFill>
                        </a:rPr>
                        <a:t>4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 6 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cs-CZ" sz="1800" u="none" strike="noStrike" dirty="0" smtClean="0"/>
                        <a:t>6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rgbClr val="00B050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42011" name="TextovéPole 4"/>
          <p:cNvSpPr txBox="1">
            <a:spLocks noChangeArrowheads="1"/>
          </p:cNvSpPr>
          <p:nvPr/>
        </p:nvSpPr>
        <p:spPr bwMode="auto">
          <a:xfrm>
            <a:off x="285750" y="285750"/>
            <a:ext cx="8429625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dirty="0">
                <a:latin typeface="Calibri" pitchFamily="34" charset="0"/>
              </a:rPr>
              <a:t>Hledání </a:t>
            </a:r>
            <a:r>
              <a:rPr lang="cs-CZ" sz="2800" b="1" dirty="0">
                <a:latin typeface="Calibri" pitchFamily="34" charset="0"/>
              </a:rPr>
              <a:t>5. místa</a:t>
            </a:r>
          </a:p>
          <a:p>
            <a:r>
              <a:rPr lang="cs-CZ" sz="2600" dirty="0">
                <a:latin typeface="Calibri" pitchFamily="34" charset="0"/>
              </a:rPr>
              <a:t>Abychom určili </a:t>
            </a:r>
            <a:r>
              <a:rPr lang="cs-CZ" sz="2600" dirty="0" smtClean="0">
                <a:latin typeface="Calibri" pitchFamily="34" charset="0"/>
              </a:rPr>
              <a:t>skupinu </a:t>
            </a:r>
            <a:r>
              <a:rPr lang="cs-CZ" sz="2600" dirty="0">
                <a:latin typeface="Calibri" pitchFamily="34" charset="0"/>
              </a:rPr>
              <a:t>na 5. místě, zahrneme do vyhledání známku o další </a:t>
            </a:r>
            <a:r>
              <a:rPr lang="cs-CZ" sz="2600" b="1" dirty="0">
                <a:latin typeface="Calibri" pitchFamily="34" charset="0"/>
              </a:rPr>
              <a:t>stupeň vyšší</a:t>
            </a:r>
            <a:r>
              <a:rPr lang="cs-CZ" sz="2600" dirty="0">
                <a:latin typeface="Calibri" pitchFamily="34" charset="0"/>
              </a:rPr>
              <a:t> než v minulém kroku.</a:t>
            </a:r>
            <a:endParaRPr lang="cs-CZ" sz="2600" b="1" dirty="0">
              <a:solidFill>
                <a:srgbClr val="7030A0"/>
              </a:solidFill>
              <a:latin typeface="Calibri" pitchFamily="34" charset="0"/>
            </a:endParaRPr>
          </a:p>
        </p:txBody>
      </p:sp>
      <p:sp>
        <p:nvSpPr>
          <p:cNvPr id="42012" name="TextovéPole 5"/>
          <p:cNvSpPr txBox="1">
            <a:spLocks noChangeArrowheads="1"/>
          </p:cNvSpPr>
          <p:nvPr/>
        </p:nvSpPr>
        <p:spPr bwMode="auto">
          <a:xfrm>
            <a:off x="6000750" y="1928813"/>
            <a:ext cx="2928938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dirty="0">
                <a:latin typeface="Calibri" pitchFamily="34" charset="0"/>
              </a:rPr>
              <a:t>Jako </a:t>
            </a:r>
            <a:r>
              <a:rPr lang="cs-CZ" sz="2800" b="1" dirty="0" smtClean="0">
                <a:latin typeface="Calibri" pitchFamily="34" charset="0"/>
              </a:rPr>
              <a:t>pátá</a:t>
            </a:r>
            <a:r>
              <a:rPr lang="cs-CZ" sz="2800" dirty="0" smtClean="0">
                <a:latin typeface="Calibri" pitchFamily="34" charset="0"/>
              </a:rPr>
              <a:t> </a:t>
            </a:r>
            <a:r>
              <a:rPr lang="cs-CZ" sz="2800" dirty="0">
                <a:latin typeface="Calibri" pitchFamily="34" charset="0"/>
              </a:rPr>
              <a:t>se umístí </a:t>
            </a:r>
            <a:r>
              <a:rPr lang="cs-CZ" sz="2800" dirty="0" smtClean="0">
                <a:latin typeface="Calibri" pitchFamily="34" charset="0"/>
              </a:rPr>
              <a:t>skupina, kterou </a:t>
            </a:r>
            <a:r>
              <a:rPr lang="cs-CZ" sz="2800" dirty="0">
                <a:latin typeface="Calibri" pitchFamily="34" charset="0"/>
              </a:rPr>
              <a:t>většina porotců (více než 6) hodnotila známkami </a:t>
            </a:r>
            <a:r>
              <a:rPr lang="cs-CZ" sz="2800" b="1" dirty="0">
                <a:solidFill>
                  <a:srgbClr val="FF0000"/>
                </a:solidFill>
                <a:latin typeface="Calibri" pitchFamily="34" charset="0"/>
              </a:rPr>
              <a:t>1</a:t>
            </a:r>
            <a:r>
              <a:rPr lang="cs-CZ" sz="2800" dirty="0">
                <a:latin typeface="Calibri" pitchFamily="34" charset="0"/>
              </a:rPr>
              <a:t>, </a:t>
            </a:r>
            <a:r>
              <a:rPr lang="cs-CZ" sz="2800" b="1" dirty="0">
                <a:solidFill>
                  <a:srgbClr val="00B050"/>
                </a:solidFill>
                <a:latin typeface="Calibri" pitchFamily="34" charset="0"/>
              </a:rPr>
              <a:t>2</a:t>
            </a:r>
            <a:r>
              <a:rPr lang="cs-CZ" sz="2800" dirty="0">
                <a:latin typeface="Calibri" pitchFamily="34" charset="0"/>
              </a:rPr>
              <a:t>, </a:t>
            </a:r>
            <a:r>
              <a:rPr lang="cs-CZ" sz="2800" b="1" dirty="0">
                <a:solidFill>
                  <a:srgbClr val="00B0F0"/>
                </a:solidFill>
                <a:latin typeface="Calibri" pitchFamily="34" charset="0"/>
              </a:rPr>
              <a:t>3</a:t>
            </a:r>
            <a:r>
              <a:rPr lang="cs-CZ" sz="2800" dirty="0">
                <a:latin typeface="Calibri" pitchFamily="34" charset="0"/>
              </a:rPr>
              <a:t> </a:t>
            </a:r>
            <a:r>
              <a:rPr lang="cs-CZ" sz="2800" u="sng" dirty="0">
                <a:latin typeface="Calibri" pitchFamily="34" charset="0"/>
              </a:rPr>
              <a:t>nebo </a:t>
            </a:r>
            <a:r>
              <a:rPr lang="cs-CZ" sz="2800" b="1" u="sng" dirty="0">
                <a:solidFill>
                  <a:srgbClr val="7030A0"/>
                </a:solidFill>
                <a:latin typeface="Calibri" pitchFamily="34" charset="0"/>
              </a:rPr>
              <a:t>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14313" y="1643063"/>
          <a:ext cx="8715436" cy="392908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43272"/>
                <a:gridCol w="1928826"/>
                <a:gridCol w="642942"/>
                <a:gridCol w="3000396"/>
              </a:tblGrid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b="0" dirty="0" smtClean="0">
                          <a:solidFill>
                            <a:srgbClr val="00B0F0"/>
                          </a:solidFill>
                        </a:rPr>
                        <a:t>Super </a:t>
                      </a:r>
                      <a:r>
                        <a:rPr lang="cs-CZ" sz="1600" b="0" dirty="0" err="1" smtClean="0">
                          <a:solidFill>
                            <a:srgbClr val="00B0F0"/>
                          </a:solidFill>
                        </a:rPr>
                        <a:t>Crew</a:t>
                      </a:r>
                      <a:endParaRPr lang="cs-CZ" sz="1600" b="0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3 5 1 2 1 3 5 4 5 3 4</a:t>
                      </a:r>
                      <a:endParaRPr lang="cs-CZ" sz="1800" b="0" i="0" u="none" strike="noStrike" dirty="0">
                        <a:solidFill>
                          <a:srgbClr val="00B0F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rgbClr val="00B0F0"/>
                          </a:solidFill>
                        </a:rPr>
                        <a:t>③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2400" b="1" i="0" u="none" strike="noStrike" dirty="0" smtClean="0">
                        <a:solidFill>
                          <a:srgbClr val="FF0000"/>
                        </a:solidFill>
                        <a:latin typeface="+mn-lt"/>
                      </a:endParaRPr>
                    </a:p>
                  </a:txBody>
                  <a:tcPr anchor="ctr"/>
                </a:tc>
              </a:tr>
              <a:tr h="626158">
                <a:tc>
                  <a:txBody>
                    <a:bodyPr/>
                    <a:lstStyle/>
                    <a:p>
                      <a:pPr algn="l"/>
                      <a:r>
                        <a:rPr lang="cs-CZ" sz="1600" b="0" dirty="0" err="1" smtClean="0">
                          <a:solidFill>
                            <a:srgbClr val="00B0F0"/>
                          </a:solidFill>
                        </a:rPr>
                        <a:t>Poreotix</a:t>
                      </a:r>
                      <a:endParaRPr lang="cs-CZ" sz="1600" b="0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6 3 2 5 6 2 3 5 3 4 3</a:t>
                      </a:r>
                      <a:endParaRPr lang="cs-CZ" sz="1800" b="0" i="0" u="none" strike="noStrike" dirty="0">
                        <a:solidFill>
                          <a:srgbClr val="00B0F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00B0F0"/>
                          </a:solidFill>
                        </a:rPr>
                        <a:t>④</a:t>
                      </a:r>
                      <a:endParaRPr lang="cs-CZ" sz="2000" b="1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rgbClr val="00B050"/>
                        </a:solidFill>
                      </a:endParaRPr>
                    </a:p>
                  </a:txBody>
                  <a:tcPr anchor="ctr"/>
                </a:tc>
              </a:tr>
              <a:tr h="660587">
                <a:tc>
                  <a:txBody>
                    <a:bodyPr/>
                    <a:lstStyle/>
                    <a:p>
                      <a:pPr algn="l"/>
                      <a:r>
                        <a:rPr lang="cs-CZ" sz="1600" b="0" dirty="0" err="1" smtClean="0">
                          <a:solidFill>
                            <a:srgbClr val="00B0F0"/>
                          </a:solidFill>
                        </a:rPr>
                        <a:t>JabbaWockeeZ</a:t>
                      </a:r>
                      <a:endParaRPr lang="cs-CZ" sz="1600" b="0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5 4 3 1 2 1 4 1 </a:t>
                      </a:r>
                      <a:r>
                        <a:rPr lang="cs-CZ" sz="1800" b="0" u="none" strike="noStrike" dirty="0" err="1" smtClean="0">
                          <a:solidFill>
                            <a:srgbClr val="00B0F0"/>
                          </a:solidFill>
                        </a:rPr>
                        <a:t>1</a:t>
                      </a:r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 5 </a:t>
                      </a:r>
                      <a:r>
                        <a:rPr lang="cs-CZ" sz="1800" b="0" u="none" strike="noStrike" dirty="0" err="1" smtClean="0">
                          <a:solidFill>
                            <a:srgbClr val="00B0F0"/>
                          </a:solidFill>
                        </a:rPr>
                        <a:t>5</a:t>
                      </a:r>
                      <a:endParaRPr lang="cs-CZ" sz="1800" b="0" i="0" u="none" strike="noStrike" dirty="0">
                        <a:solidFill>
                          <a:srgbClr val="00B0F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rgbClr val="00B0F0"/>
                          </a:solidFill>
                        </a:rPr>
                        <a:t>②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800" b="1" dirty="0">
                        <a:solidFill>
                          <a:srgbClr val="00B050"/>
                        </a:solidFill>
                      </a:endParaRPr>
                    </a:p>
                  </a:txBody>
                  <a:tcPr anchor="ctr"/>
                </a:tc>
              </a:tr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We</a:t>
                      </a:r>
                      <a:r>
                        <a:rPr lang="cs-CZ" sz="1600" dirty="0" smtClean="0"/>
                        <a:t> Are </a:t>
                      </a:r>
                      <a:r>
                        <a:rPr lang="cs-CZ" sz="1600" dirty="0" err="1" smtClean="0"/>
                        <a:t>Hereos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6 </a:t>
                      </a:r>
                      <a:r>
                        <a:rPr lang="cs-CZ" sz="1800" b="1" u="none" strike="noStrike" dirty="0" smtClean="0">
                          <a:solidFill>
                            <a:srgbClr val="7030A0"/>
                          </a:solidFill>
                        </a:rPr>
                        <a:t>4 </a:t>
                      </a:r>
                      <a:r>
                        <a:rPr lang="cs-CZ" sz="1800" b="1" u="none" strike="noStrike" dirty="0" err="1" smtClean="0">
                          <a:solidFill>
                            <a:srgbClr val="7030A0"/>
                          </a:solidFill>
                        </a:rPr>
                        <a:t>4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r>
                        <a:rPr lang="cs-CZ" sz="1800" u="none" strike="noStrike" dirty="0" smtClean="0"/>
                        <a:t> 6 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6 </a:t>
                      </a:r>
                      <a:r>
                        <a:rPr lang="cs-CZ" sz="1800" u="none" strike="noStrike" dirty="0" err="1" smtClean="0"/>
                        <a:t>6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endParaRPr lang="cs-CZ" sz="1800" b="1" i="0" u="none" strike="noStrike" dirty="0">
                        <a:solidFill>
                          <a:srgbClr val="00B05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sym typeface="Wingdings" pitchFamily="2" charset="2"/>
                        </a:rPr>
                        <a:t></a:t>
                      </a:r>
                      <a:endParaRPr lang="cs-CZ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6 známek =&gt; </a:t>
                      </a:r>
                      <a:r>
                        <a:rPr lang="cs-CZ" sz="2800" b="1" dirty="0" smtClean="0">
                          <a:solidFill>
                            <a:srgbClr val="00B050"/>
                          </a:solidFill>
                        </a:rPr>
                        <a:t>ANO</a:t>
                      </a:r>
                      <a:endParaRPr lang="cs-CZ" sz="2800" b="1" dirty="0">
                        <a:solidFill>
                          <a:srgbClr val="00B050"/>
                        </a:solidFill>
                      </a:endParaRPr>
                    </a:p>
                  </a:txBody>
                  <a:tcPr anchor="ctr"/>
                </a:tc>
              </a:tr>
              <a:tr h="64982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>
                          <a:solidFill>
                            <a:srgbClr val="00B0F0"/>
                          </a:solidFill>
                        </a:rPr>
                        <a:t>HDC Praha</a:t>
                      </a:r>
                      <a:endParaRPr lang="cs-CZ" sz="1600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1</a:t>
                      </a:r>
                      <a:r>
                        <a:rPr lang="cs-CZ" sz="1800" u="none" strike="noStrike" dirty="0" smtClean="0">
                          <a:solidFill>
                            <a:srgbClr val="00B0F0"/>
                          </a:solidFill>
                        </a:rPr>
                        <a:t> 2 5 3 4 6 1 2 4 2 1</a:t>
                      </a:r>
                      <a:endParaRPr lang="cs-CZ" sz="1800" b="0" i="0" u="none" strike="noStrike" dirty="0">
                        <a:solidFill>
                          <a:srgbClr val="00B0F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00B0F0"/>
                          </a:solidFill>
                        </a:rPr>
                        <a:t>①</a:t>
                      </a:r>
                      <a:endParaRPr lang="cs-CZ" sz="2000" b="1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593882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Quest</a:t>
                      </a:r>
                      <a:r>
                        <a:rPr lang="cs-CZ" sz="1600" dirty="0" smtClean="0"/>
                        <a:t>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u="none" strike="noStrike" dirty="0" smtClean="0">
                          <a:solidFill>
                            <a:srgbClr val="7030A0"/>
                          </a:solidFill>
                        </a:rPr>
                        <a:t>4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 6 </a:t>
                      </a:r>
                      <a:r>
                        <a:rPr lang="cs-CZ" sz="1800" b="0" u="none" strike="noStrike" dirty="0" err="1" smtClean="0">
                          <a:solidFill>
                            <a:schemeClr val="tx1"/>
                          </a:solidFill>
                        </a:rPr>
                        <a:t>6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 5 </a:t>
                      </a:r>
                      <a:r>
                        <a:rPr lang="cs-CZ" sz="1800" b="1" u="none" strike="noStrike" dirty="0" smtClean="0">
                          <a:solidFill>
                            <a:srgbClr val="7030A0"/>
                          </a:solidFill>
                        </a:rPr>
                        <a:t>4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 6 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cs-CZ" sz="1800" u="none" strike="noStrike" dirty="0" smtClean="0"/>
                        <a:t>6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>
                          <a:sym typeface="Wingdings" pitchFamily="2" charset="2"/>
                        </a:rPr>
                        <a:t></a:t>
                      </a:r>
                      <a:endParaRPr lang="cs-CZ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6 známek =&gt; </a:t>
                      </a:r>
                      <a:r>
                        <a:rPr lang="cs-CZ" sz="2800" b="1" dirty="0" smtClean="0">
                          <a:solidFill>
                            <a:srgbClr val="00B050"/>
                          </a:solidFill>
                        </a:rPr>
                        <a:t>ANO</a:t>
                      </a:r>
                      <a:endParaRPr lang="cs-CZ" sz="2800" b="1" dirty="0">
                        <a:solidFill>
                          <a:srgbClr val="00B050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43035" name="TextovéPole 4"/>
          <p:cNvSpPr txBox="1">
            <a:spLocks noChangeArrowheads="1"/>
          </p:cNvSpPr>
          <p:nvPr/>
        </p:nvSpPr>
        <p:spPr bwMode="auto">
          <a:xfrm>
            <a:off x="285750" y="285750"/>
            <a:ext cx="842962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dirty="0">
                <a:latin typeface="Calibri" pitchFamily="34" charset="0"/>
              </a:rPr>
              <a:t>Hledání </a:t>
            </a:r>
            <a:r>
              <a:rPr lang="cs-CZ" sz="2800" b="1" dirty="0">
                <a:latin typeface="Calibri" pitchFamily="34" charset="0"/>
              </a:rPr>
              <a:t>5. místa</a:t>
            </a:r>
          </a:p>
          <a:p>
            <a:r>
              <a:rPr lang="cs-CZ" sz="2800" dirty="0">
                <a:latin typeface="Calibri" pitchFamily="34" charset="0"/>
              </a:rPr>
              <a:t>Jako </a:t>
            </a:r>
            <a:r>
              <a:rPr lang="cs-CZ" sz="2800" b="1" dirty="0" smtClean="0">
                <a:latin typeface="Calibri" pitchFamily="34" charset="0"/>
              </a:rPr>
              <a:t>pátá</a:t>
            </a:r>
            <a:r>
              <a:rPr lang="cs-CZ" sz="2800" dirty="0" smtClean="0">
                <a:latin typeface="Calibri" pitchFamily="34" charset="0"/>
              </a:rPr>
              <a:t> </a:t>
            </a:r>
            <a:r>
              <a:rPr lang="cs-CZ" sz="2800" dirty="0">
                <a:latin typeface="Calibri" pitchFamily="34" charset="0"/>
              </a:rPr>
              <a:t>se </a:t>
            </a:r>
            <a:r>
              <a:rPr lang="cs-CZ" sz="2800" dirty="0" smtClean="0">
                <a:latin typeface="Calibri" pitchFamily="34" charset="0"/>
              </a:rPr>
              <a:t>umístila skupina, kterou </a:t>
            </a:r>
            <a:r>
              <a:rPr lang="cs-CZ" sz="2800" dirty="0">
                <a:latin typeface="Calibri" pitchFamily="34" charset="0"/>
              </a:rPr>
              <a:t>většina porotců (více než 6) hodnotila známkami </a:t>
            </a:r>
            <a:r>
              <a:rPr lang="cs-CZ" sz="2800" b="1" dirty="0">
                <a:solidFill>
                  <a:srgbClr val="FF0000"/>
                </a:solidFill>
                <a:latin typeface="Calibri" pitchFamily="34" charset="0"/>
              </a:rPr>
              <a:t>1</a:t>
            </a:r>
            <a:r>
              <a:rPr lang="cs-CZ" sz="2800" dirty="0">
                <a:latin typeface="Calibri" pitchFamily="34" charset="0"/>
              </a:rPr>
              <a:t>, </a:t>
            </a:r>
            <a:r>
              <a:rPr lang="cs-CZ" sz="2800" b="1" dirty="0">
                <a:solidFill>
                  <a:srgbClr val="00B050"/>
                </a:solidFill>
                <a:latin typeface="Calibri" pitchFamily="34" charset="0"/>
              </a:rPr>
              <a:t>2</a:t>
            </a:r>
            <a:r>
              <a:rPr lang="cs-CZ" sz="2800" dirty="0">
                <a:latin typeface="Calibri" pitchFamily="34" charset="0"/>
              </a:rPr>
              <a:t>, </a:t>
            </a:r>
            <a:r>
              <a:rPr lang="cs-CZ" sz="2800" b="1" dirty="0">
                <a:solidFill>
                  <a:srgbClr val="00B0F0"/>
                </a:solidFill>
                <a:latin typeface="Calibri" pitchFamily="34" charset="0"/>
              </a:rPr>
              <a:t>3</a:t>
            </a:r>
            <a:r>
              <a:rPr lang="cs-CZ" sz="2800" dirty="0">
                <a:latin typeface="Calibri" pitchFamily="34" charset="0"/>
              </a:rPr>
              <a:t> nebo </a:t>
            </a:r>
            <a:r>
              <a:rPr lang="cs-CZ" sz="2800" b="1" dirty="0">
                <a:solidFill>
                  <a:srgbClr val="7030A0"/>
                </a:solidFill>
                <a:latin typeface="Calibri" pitchFamily="34" charset="0"/>
              </a:rPr>
              <a:t>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14313" y="1643063"/>
          <a:ext cx="8715436" cy="392908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43272"/>
                <a:gridCol w="1928826"/>
                <a:gridCol w="642942"/>
                <a:gridCol w="3000396"/>
              </a:tblGrid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b="0" dirty="0" smtClean="0">
                          <a:solidFill>
                            <a:srgbClr val="00B0F0"/>
                          </a:solidFill>
                        </a:rPr>
                        <a:t>Super </a:t>
                      </a:r>
                      <a:r>
                        <a:rPr lang="cs-CZ" sz="1600" b="0" dirty="0" err="1" smtClean="0">
                          <a:solidFill>
                            <a:srgbClr val="00B0F0"/>
                          </a:solidFill>
                        </a:rPr>
                        <a:t>Crew</a:t>
                      </a:r>
                      <a:endParaRPr lang="cs-CZ" sz="1600" b="0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3 5 1 2 1 3 5 4 5 3 4</a:t>
                      </a:r>
                      <a:endParaRPr lang="cs-CZ" sz="1800" b="0" i="0" u="none" strike="noStrike" dirty="0">
                        <a:solidFill>
                          <a:srgbClr val="00B0F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rgbClr val="00B0F0"/>
                          </a:solidFill>
                        </a:rPr>
                        <a:t>③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2400" b="1" i="0" u="none" strike="noStrike" dirty="0" smtClean="0">
                        <a:solidFill>
                          <a:srgbClr val="FF0000"/>
                        </a:solidFill>
                        <a:latin typeface="+mn-lt"/>
                      </a:endParaRPr>
                    </a:p>
                  </a:txBody>
                  <a:tcPr anchor="ctr"/>
                </a:tc>
              </a:tr>
              <a:tr h="626158">
                <a:tc>
                  <a:txBody>
                    <a:bodyPr/>
                    <a:lstStyle/>
                    <a:p>
                      <a:pPr algn="l"/>
                      <a:r>
                        <a:rPr lang="cs-CZ" sz="1600" b="0" dirty="0" err="1" smtClean="0">
                          <a:solidFill>
                            <a:srgbClr val="00B0F0"/>
                          </a:solidFill>
                        </a:rPr>
                        <a:t>Poreotix</a:t>
                      </a:r>
                      <a:endParaRPr lang="cs-CZ" sz="1600" b="0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6 3 2 5 6 2 3 5 3 4 3</a:t>
                      </a:r>
                      <a:endParaRPr lang="cs-CZ" sz="1800" b="0" i="0" u="none" strike="noStrike" dirty="0">
                        <a:solidFill>
                          <a:srgbClr val="00B0F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00B0F0"/>
                          </a:solidFill>
                        </a:rPr>
                        <a:t>④</a:t>
                      </a:r>
                      <a:endParaRPr lang="cs-CZ" sz="2000" b="1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rgbClr val="00B050"/>
                        </a:solidFill>
                      </a:endParaRPr>
                    </a:p>
                  </a:txBody>
                  <a:tcPr anchor="ctr"/>
                </a:tc>
              </a:tr>
              <a:tr h="660587">
                <a:tc>
                  <a:txBody>
                    <a:bodyPr/>
                    <a:lstStyle/>
                    <a:p>
                      <a:pPr algn="l"/>
                      <a:r>
                        <a:rPr lang="cs-CZ" sz="1600" b="0" dirty="0" err="1" smtClean="0">
                          <a:solidFill>
                            <a:srgbClr val="00B0F0"/>
                          </a:solidFill>
                        </a:rPr>
                        <a:t>JabbaWockeeZ</a:t>
                      </a:r>
                      <a:endParaRPr lang="cs-CZ" sz="1600" b="0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5 4 3 1 2 1 4 1 </a:t>
                      </a:r>
                      <a:r>
                        <a:rPr lang="cs-CZ" sz="1800" b="0" u="none" strike="noStrike" dirty="0" err="1" smtClean="0">
                          <a:solidFill>
                            <a:srgbClr val="00B0F0"/>
                          </a:solidFill>
                        </a:rPr>
                        <a:t>1</a:t>
                      </a:r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 5 </a:t>
                      </a:r>
                      <a:r>
                        <a:rPr lang="cs-CZ" sz="1800" b="0" u="none" strike="noStrike" dirty="0" err="1" smtClean="0">
                          <a:solidFill>
                            <a:srgbClr val="00B0F0"/>
                          </a:solidFill>
                        </a:rPr>
                        <a:t>5</a:t>
                      </a:r>
                      <a:endParaRPr lang="cs-CZ" sz="1800" b="0" i="0" u="none" strike="noStrike" dirty="0">
                        <a:solidFill>
                          <a:srgbClr val="00B0F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rgbClr val="00B0F0"/>
                          </a:solidFill>
                        </a:rPr>
                        <a:t>②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800" b="1" dirty="0">
                        <a:solidFill>
                          <a:srgbClr val="00B050"/>
                        </a:solidFill>
                      </a:endParaRPr>
                    </a:p>
                  </a:txBody>
                  <a:tcPr anchor="ctr"/>
                </a:tc>
              </a:tr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We</a:t>
                      </a:r>
                      <a:r>
                        <a:rPr lang="cs-CZ" sz="1600" dirty="0" smtClean="0"/>
                        <a:t> Are </a:t>
                      </a:r>
                      <a:r>
                        <a:rPr lang="cs-CZ" sz="1600" dirty="0" err="1" smtClean="0"/>
                        <a:t>Hereos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6 </a:t>
                      </a:r>
                      <a:r>
                        <a:rPr lang="cs-CZ" sz="1800" b="1" u="none" strike="noStrike" dirty="0" smtClean="0">
                          <a:solidFill>
                            <a:srgbClr val="7030A0"/>
                          </a:solidFill>
                        </a:rPr>
                        <a:t>4 </a:t>
                      </a:r>
                      <a:r>
                        <a:rPr lang="cs-CZ" sz="1800" b="1" u="none" strike="noStrike" dirty="0" err="1" smtClean="0">
                          <a:solidFill>
                            <a:srgbClr val="7030A0"/>
                          </a:solidFill>
                        </a:rPr>
                        <a:t>4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r>
                        <a:rPr lang="cs-CZ" sz="1800" u="none" strike="noStrike" dirty="0" smtClean="0"/>
                        <a:t> 6 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6 </a:t>
                      </a:r>
                      <a:r>
                        <a:rPr lang="cs-CZ" sz="1800" u="none" strike="noStrike" dirty="0" err="1" smtClean="0"/>
                        <a:t>6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endParaRPr lang="cs-CZ" sz="1800" b="1" i="0" u="none" strike="noStrike" dirty="0">
                        <a:solidFill>
                          <a:srgbClr val="00B05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rgbClr val="00B050"/>
                        </a:solidFill>
                      </a:endParaRPr>
                    </a:p>
                  </a:txBody>
                  <a:tcPr anchor="ctr"/>
                </a:tc>
              </a:tr>
              <a:tr h="64982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>
                          <a:solidFill>
                            <a:srgbClr val="00B0F0"/>
                          </a:solidFill>
                        </a:rPr>
                        <a:t>HDC Praha</a:t>
                      </a:r>
                      <a:endParaRPr lang="cs-CZ" sz="1600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1</a:t>
                      </a:r>
                      <a:r>
                        <a:rPr lang="cs-CZ" sz="1800" u="none" strike="noStrike" dirty="0" smtClean="0">
                          <a:solidFill>
                            <a:srgbClr val="00B0F0"/>
                          </a:solidFill>
                        </a:rPr>
                        <a:t> 2 5 3 4 6 1 2 4 2 1</a:t>
                      </a:r>
                      <a:endParaRPr lang="cs-CZ" sz="1800" b="0" i="0" u="none" strike="noStrike" dirty="0">
                        <a:solidFill>
                          <a:srgbClr val="00B0F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00B0F0"/>
                          </a:solidFill>
                        </a:rPr>
                        <a:t>①</a:t>
                      </a:r>
                      <a:endParaRPr lang="cs-CZ" sz="2000" b="1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593882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Quest</a:t>
                      </a:r>
                      <a:r>
                        <a:rPr lang="cs-CZ" sz="1600" dirty="0" smtClean="0"/>
                        <a:t>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u="none" strike="noStrike" dirty="0" smtClean="0">
                          <a:solidFill>
                            <a:srgbClr val="7030A0"/>
                          </a:solidFill>
                        </a:rPr>
                        <a:t>4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 6 </a:t>
                      </a:r>
                      <a:r>
                        <a:rPr lang="cs-CZ" sz="1800" b="0" u="none" strike="noStrike" dirty="0" err="1" smtClean="0">
                          <a:solidFill>
                            <a:schemeClr val="tx1"/>
                          </a:solidFill>
                        </a:rPr>
                        <a:t>6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 5 </a:t>
                      </a:r>
                      <a:r>
                        <a:rPr lang="cs-CZ" sz="1800" b="1" u="none" strike="noStrike" dirty="0" smtClean="0">
                          <a:solidFill>
                            <a:srgbClr val="7030A0"/>
                          </a:solidFill>
                        </a:rPr>
                        <a:t>4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 6 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cs-CZ" sz="1800" u="none" strike="noStrike" dirty="0" smtClean="0"/>
                        <a:t>6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rgbClr val="00B050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44059" name="TextovéPole 4"/>
          <p:cNvSpPr txBox="1">
            <a:spLocks noChangeArrowheads="1"/>
          </p:cNvSpPr>
          <p:nvPr/>
        </p:nvSpPr>
        <p:spPr bwMode="auto">
          <a:xfrm>
            <a:off x="285750" y="285750"/>
            <a:ext cx="842962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dirty="0">
                <a:latin typeface="Calibri" pitchFamily="34" charset="0"/>
              </a:rPr>
              <a:t>Hledání </a:t>
            </a:r>
            <a:r>
              <a:rPr lang="cs-CZ" sz="2800" b="1" dirty="0">
                <a:latin typeface="Calibri" pitchFamily="34" charset="0"/>
              </a:rPr>
              <a:t>5. místa</a:t>
            </a:r>
          </a:p>
          <a:p>
            <a:r>
              <a:rPr lang="cs-CZ" sz="2800" dirty="0" smtClean="0">
                <a:latin typeface="Calibri" pitchFamily="34" charset="0"/>
              </a:rPr>
              <a:t>Jako </a:t>
            </a:r>
            <a:r>
              <a:rPr lang="cs-CZ" sz="2800" b="1" dirty="0" smtClean="0">
                <a:latin typeface="Calibri" pitchFamily="34" charset="0"/>
              </a:rPr>
              <a:t>pátá</a:t>
            </a:r>
            <a:r>
              <a:rPr lang="cs-CZ" sz="2800" dirty="0" smtClean="0">
                <a:latin typeface="Calibri" pitchFamily="34" charset="0"/>
              </a:rPr>
              <a:t> se umístila skupina, kterou většina porotců (více než 6) hodnotila známkami </a:t>
            </a:r>
            <a:r>
              <a:rPr lang="cs-CZ" sz="2800" b="1" dirty="0" smtClean="0">
                <a:solidFill>
                  <a:srgbClr val="FF0000"/>
                </a:solidFill>
                <a:latin typeface="Calibri" pitchFamily="34" charset="0"/>
              </a:rPr>
              <a:t>1</a:t>
            </a:r>
            <a:r>
              <a:rPr lang="cs-CZ" sz="2800" dirty="0" smtClean="0">
                <a:latin typeface="Calibri" pitchFamily="34" charset="0"/>
              </a:rPr>
              <a:t>, </a:t>
            </a:r>
            <a:r>
              <a:rPr lang="cs-CZ" sz="2800" b="1" dirty="0" smtClean="0">
                <a:solidFill>
                  <a:srgbClr val="00B050"/>
                </a:solidFill>
                <a:latin typeface="Calibri" pitchFamily="34" charset="0"/>
              </a:rPr>
              <a:t>2</a:t>
            </a:r>
            <a:r>
              <a:rPr lang="cs-CZ" sz="2800" dirty="0" smtClean="0">
                <a:latin typeface="Calibri" pitchFamily="34" charset="0"/>
              </a:rPr>
              <a:t>, </a:t>
            </a:r>
            <a:r>
              <a:rPr lang="cs-CZ" sz="2800" b="1" dirty="0" smtClean="0">
                <a:solidFill>
                  <a:srgbClr val="00B0F0"/>
                </a:solidFill>
                <a:latin typeface="Calibri" pitchFamily="34" charset="0"/>
              </a:rPr>
              <a:t>3</a:t>
            </a:r>
            <a:r>
              <a:rPr lang="cs-CZ" sz="2800" dirty="0" smtClean="0">
                <a:latin typeface="Calibri" pitchFamily="34" charset="0"/>
              </a:rPr>
              <a:t> nebo </a:t>
            </a:r>
            <a:r>
              <a:rPr lang="cs-CZ" sz="2800" b="1" dirty="0" smtClean="0">
                <a:solidFill>
                  <a:srgbClr val="7030A0"/>
                </a:solidFill>
                <a:latin typeface="Calibri" pitchFamily="34" charset="0"/>
              </a:rPr>
              <a:t>4</a:t>
            </a:r>
            <a:endParaRPr lang="cs-CZ" sz="2800" b="1" dirty="0">
              <a:solidFill>
                <a:srgbClr val="7030A0"/>
              </a:solidFill>
              <a:latin typeface="Calibri" pitchFamily="34" charset="0"/>
            </a:endParaRPr>
          </a:p>
        </p:txBody>
      </p:sp>
      <p:sp>
        <p:nvSpPr>
          <p:cNvPr id="44060" name="TextovéPole 5"/>
          <p:cNvSpPr txBox="1">
            <a:spLocks noChangeArrowheads="1"/>
          </p:cNvSpPr>
          <p:nvPr/>
        </p:nvSpPr>
        <p:spPr bwMode="auto">
          <a:xfrm>
            <a:off x="6000750" y="2857500"/>
            <a:ext cx="2857500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dirty="0">
                <a:latin typeface="Calibri" pitchFamily="34" charset="0"/>
              </a:rPr>
              <a:t>Většinu těchto hodnocení mají </a:t>
            </a:r>
            <a:r>
              <a:rPr lang="cs-CZ" sz="2800" b="1" dirty="0" smtClean="0">
                <a:latin typeface="Calibri" pitchFamily="34" charset="0"/>
              </a:rPr>
              <a:t>obě skupiny</a:t>
            </a:r>
            <a:r>
              <a:rPr lang="cs-CZ" sz="2800" dirty="0" smtClean="0">
                <a:latin typeface="Calibri" pitchFamily="34" charset="0"/>
              </a:rPr>
              <a:t>, </a:t>
            </a:r>
            <a:r>
              <a:rPr lang="cs-CZ" sz="2800" dirty="0">
                <a:latin typeface="Calibri" pitchFamily="34" charset="0"/>
              </a:rPr>
              <a:t>postoupíme tedy k dalšímu pravidlu.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14313" y="1643063"/>
          <a:ext cx="8715436" cy="392908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43272"/>
                <a:gridCol w="1928826"/>
                <a:gridCol w="642942"/>
                <a:gridCol w="3000396"/>
              </a:tblGrid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b="0" dirty="0" smtClean="0">
                          <a:solidFill>
                            <a:srgbClr val="00B0F0"/>
                          </a:solidFill>
                        </a:rPr>
                        <a:t>Super </a:t>
                      </a:r>
                      <a:r>
                        <a:rPr lang="cs-CZ" sz="1600" b="0" dirty="0" err="1" smtClean="0">
                          <a:solidFill>
                            <a:srgbClr val="00B0F0"/>
                          </a:solidFill>
                        </a:rPr>
                        <a:t>Crew</a:t>
                      </a:r>
                      <a:endParaRPr lang="cs-CZ" sz="1600" b="0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3 5 1 2 1 3 5 4 5 3 4</a:t>
                      </a:r>
                      <a:endParaRPr lang="cs-CZ" sz="1800" b="0" i="0" u="none" strike="noStrike" dirty="0">
                        <a:solidFill>
                          <a:srgbClr val="00B0F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rgbClr val="00B0F0"/>
                          </a:solidFill>
                        </a:rPr>
                        <a:t>③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2400" b="1" i="0" u="none" strike="noStrike" dirty="0" smtClean="0">
                        <a:solidFill>
                          <a:srgbClr val="FF0000"/>
                        </a:solidFill>
                        <a:latin typeface="+mn-lt"/>
                      </a:endParaRPr>
                    </a:p>
                  </a:txBody>
                  <a:tcPr anchor="ctr"/>
                </a:tc>
              </a:tr>
              <a:tr h="626158">
                <a:tc>
                  <a:txBody>
                    <a:bodyPr/>
                    <a:lstStyle/>
                    <a:p>
                      <a:pPr algn="l"/>
                      <a:r>
                        <a:rPr lang="cs-CZ" sz="1600" b="0" dirty="0" err="1" smtClean="0">
                          <a:solidFill>
                            <a:srgbClr val="00B0F0"/>
                          </a:solidFill>
                        </a:rPr>
                        <a:t>Poreotix</a:t>
                      </a:r>
                      <a:endParaRPr lang="cs-CZ" sz="1600" b="0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6 3 2 5 6 2 3 5 3 4 3</a:t>
                      </a:r>
                      <a:endParaRPr lang="cs-CZ" sz="1800" b="0" i="0" u="none" strike="noStrike" dirty="0">
                        <a:solidFill>
                          <a:srgbClr val="00B0F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00B0F0"/>
                          </a:solidFill>
                        </a:rPr>
                        <a:t>④</a:t>
                      </a:r>
                      <a:endParaRPr lang="cs-CZ" sz="2000" b="1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rgbClr val="00B050"/>
                        </a:solidFill>
                      </a:endParaRPr>
                    </a:p>
                  </a:txBody>
                  <a:tcPr anchor="ctr"/>
                </a:tc>
              </a:tr>
              <a:tr h="660587">
                <a:tc>
                  <a:txBody>
                    <a:bodyPr/>
                    <a:lstStyle/>
                    <a:p>
                      <a:pPr algn="l"/>
                      <a:r>
                        <a:rPr lang="cs-CZ" sz="1600" b="0" dirty="0" err="1" smtClean="0">
                          <a:solidFill>
                            <a:srgbClr val="00B0F0"/>
                          </a:solidFill>
                        </a:rPr>
                        <a:t>JabbaWockeeZ</a:t>
                      </a:r>
                      <a:endParaRPr lang="cs-CZ" sz="1600" b="0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5 4 3 1 2 1 4 1 </a:t>
                      </a:r>
                      <a:r>
                        <a:rPr lang="cs-CZ" sz="1800" b="0" u="none" strike="noStrike" dirty="0" err="1" smtClean="0">
                          <a:solidFill>
                            <a:srgbClr val="00B0F0"/>
                          </a:solidFill>
                        </a:rPr>
                        <a:t>1</a:t>
                      </a:r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 5 </a:t>
                      </a:r>
                      <a:r>
                        <a:rPr lang="cs-CZ" sz="1800" b="0" u="none" strike="noStrike" dirty="0" err="1" smtClean="0">
                          <a:solidFill>
                            <a:srgbClr val="00B0F0"/>
                          </a:solidFill>
                        </a:rPr>
                        <a:t>5</a:t>
                      </a:r>
                      <a:endParaRPr lang="cs-CZ" sz="1800" b="0" i="0" u="none" strike="noStrike" dirty="0">
                        <a:solidFill>
                          <a:srgbClr val="00B0F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rgbClr val="00B0F0"/>
                          </a:solidFill>
                        </a:rPr>
                        <a:t>②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800" b="1" dirty="0">
                        <a:solidFill>
                          <a:srgbClr val="00B050"/>
                        </a:solidFill>
                      </a:endParaRPr>
                    </a:p>
                  </a:txBody>
                  <a:tcPr anchor="ctr"/>
                </a:tc>
              </a:tr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We</a:t>
                      </a:r>
                      <a:r>
                        <a:rPr lang="cs-CZ" sz="1600" dirty="0" smtClean="0"/>
                        <a:t> Are </a:t>
                      </a:r>
                      <a:r>
                        <a:rPr lang="cs-CZ" sz="1600" dirty="0" err="1" smtClean="0"/>
                        <a:t>Hereos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6 </a:t>
                      </a:r>
                      <a:r>
                        <a:rPr lang="cs-CZ" sz="1800" b="1" u="none" strike="noStrike" dirty="0" smtClean="0">
                          <a:solidFill>
                            <a:srgbClr val="7030A0"/>
                          </a:solidFill>
                        </a:rPr>
                        <a:t>4 </a:t>
                      </a:r>
                      <a:r>
                        <a:rPr lang="cs-CZ" sz="1800" b="1" u="none" strike="noStrike" dirty="0" err="1" smtClean="0">
                          <a:solidFill>
                            <a:srgbClr val="7030A0"/>
                          </a:solidFill>
                        </a:rPr>
                        <a:t>4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r>
                        <a:rPr lang="cs-CZ" sz="1800" u="none" strike="noStrike" dirty="0" smtClean="0"/>
                        <a:t> 6 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6 </a:t>
                      </a:r>
                      <a:r>
                        <a:rPr lang="cs-CZ" sz="1800" u="none" strike="noStrike" dirty="0" err="1" smtClean="0"/>
                        <a:t>6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endParaRPr lang="cs-CZ" sz="1800" b="1" i="0" u="none" strike="noStrike" dirty="0">
                        <a:solidFill>
                          <a:srgbClr val="00B05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rgbClr val="00B050"/>
                        </a:solidFill>
                      </a:endParaRPr>
                    </a:p>
                  </a:txBody>
                  <a:tcPr anchor="ctr"/>
                </a:tc>
              </a:tr>
              <a:tr h="64982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>
                          <a:solidFill>
                            <a:srgbClr val="00B0F0"/>
                          </a:solidFill>
                        </a:rPr>
                        <a:t>HDC Praha</a:t>
                      </a:r>
                      <a:endParaRPr lang="cs-CZ" sz="1600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1</a:t>
                      </a:r>
                      <a:r>
                        <a:rPr lang="cs-CZ" sz="1800" u="none" strike="noStrike" dirty="0" smtClean="0">
                          <a:solidFill>
                            <a:srgbClr val="00B0F0"/>
                          </a:solidFill>
                        </a:rPr>
                        <a:t> 2 5 3 4 6 1 2 4 2 1</a:t>
                      </a:r>
                      <a:endParaRPr lang="cs-CZ" sz="1800" b="0" i="0" u="none" strike="noStrike" dirty="0">
                        <a:solidFill>
                          <a:srgbClr val="00B0F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00B0F0"/>
                          </a:solidFill>
                        </a:rPr>
                        <a:t>①</a:t>
                      </a:r>
                      <a:endParaRPr lang="cs-CZ" sz="2000" b="1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593882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Quest</a:t>
                      </a:r>
                      <a:r>
                        <a:rPr lang="cs-CZ" sz="1600" dirty="0" smtClean="0"/>
                        <a:t>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u="none" strike="noStrike" dirty="0" smtClean="0">
                          <a:solidFill>
                            <a:srgbClr val="7030A0"/>
                          </a:solidFill>
                        </a:rPr>
                        <a:t>4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 6 </a:t>
                      </a:r>
                      <a:r>
                        <a:rPr lang="cs-CZ" sz="1800" b="0" u="none" strike="noStrike" dirty="0" err="1" smtClean="0">
                          <a:solidFill>
                            <a:schemeClr val="tx1"/>
                          </a:solidFill>
                        </a:rPr>
                        <a:t>6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 5 </a:t>
                      </a:r>
                      <a:r>
                        <a:rPr lang="cs-CZ" sz="1800" b="1" u="none" strike="noStrike" dirty="0" smtClean="0">
                          <a:solidFill>
                            <a:srgbClr val="7030A0"/>
                          </a:solidFill>
                        </a:rPr>
                        <a:t>4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 6 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cs-CZ" sz="1800" u="none" strike="noStrike" dirty="0" smtClean="0"/>
                        <a:t>6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rgbClr val="00B050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45083" name="TextovéPole 4"/>
          <p:cNvSpPr txBox="1">
            <a:spLocks noChangeArrowheads="1"/>
          </p:cNvSpPr>
          <p:nvPr/>
        </p:nvSpPr>
        <p:spPr bwMode="auto">
          <a:xfrm>
            <a:off x="285750" y="285750"/>
            <a:ext cx="842962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dirty="0">
                <a:latin typeface="Calibri" pitchFamily="34" charset="0"/>
              </a:rPr>
              <a:t>Hledání </a:t>
            </a:r>
            <a:r>
              <a:rPr lang="cs-CZ" sz="2800" b="1" dirty="0">
                <a:latin typeface="Calibri" pitchFamily="34" charset="0"/>
              </a:rPr>
              <a:t>5. místa</a:t>
            </a:r>
          </a:p>
          <a:p>
            <a:r>
              <a:rPr lang="cs-CZ" sz="2800" dirty="0">
                <a:latin typeface="Calibri" pitchFamily="34" charset="0"/>
              </a:rPr>
              <a:t>Jako </a:t>
            </a:r>
            <a:r>
              <a:rPr lang="cs-CZ" sz="2800" b="1" dirty="0" smtClean="0">
                <a:latin typeface="Calibri" pitchFamily="34" charset="0"/>
              </a:rPr>
              <a:t>pátá</a:t>
            </a:r>
            <a:r>
              <a:rPr lang="cs-CZ" sz="2800" dirty="0" smtClean="0">
                <a:latin typeface="Calibri" pitchFamily="34" charset="0"/>
              </a:rPr>
              <a:t> </a:t>
            </a:r>
            <a:r>
              <a:rPr lang="cs-CZ" sz="2800" dirty="0">
                <a:latin typeface="Calibri" pitchFamily="34" charset="0"/>
              </a:rPr>
              <a:t>se umístí </a:t>
            </a:r>
            <a:r>
              <a:rPr lang="cs-CZ" sz="2800" dirty="0" smtClean="0">
                <a:latin typeface="Calibri" pitchFamily="34" charset="0"/>
              </a:rPr>
              <a:t>skupina, která </a:t>
            </a:r>
            <a:r>
              <a:rPr lang="cs-CZ" sz="2800" dirty="0">
                <a:latin typeface="Calibri" pitchFamily="34" charset="0"/>
              </a:rPr>
              <a:t>má </a:t>
            </a:r>
            <a:r>
              <a:rPr lang="cs-CZ" sz="2800" b="1" dirty="0">
                <a:solidFill>
                  <a:srgbClr val="FF0000"/>
                </a:solidFill>
                <a:latin typeface="Calibri" pitchFamily="34" charset="0"/>
              </a:rPr>
              <a:t>větší většinu </a:t>
            </a:r>
            <a:r>
              <a:rPr lang="cs-CZ" sz="2800" dirty="0">
                <a:latin typeface="Calibri" pitchFamily="34" charset="0"/>
              </a:rPr>
              <a:t>známek </a:t>
            </a:r>
            <a:r>
              <a:rPr lang="cs-CZ" sz="2800" b="1" dirty="0">
                <a:solidFill>
                  <a:srgbClr val="FF0000"/>
                </a:solidFill>
                <a:latin typeface="Calibri" pitchFamily="34" charset="0"/>
              </a:rPr>
              <a:t>1</a:t>
            </a:r>
            <a:r>
              <a:rPr lang="cs-CZ" sz="2800" dirty="0">
                <a:latin typeface="Calibri" pitchFamily="34" charset="0"/>
              </a:rPr>
              <a:t>, </a:t>
            </a:r>
            <a:r>
              <a:rPr lang="cs-CZ" sz="2800" b="1" dirty="0">
                <a:solidFill>
                  <a:srgbClr val="00B050"/>
                </a:solidFill>
                <a:latin typeface="Calibri" pitchFamily="34" charset="0"/>
              </a:rPr>
              <a:t>2</a:t>
            </a:r>
            <a:r>
              <a:rPr lang="cs-CZ" sz="2800" dirty="0">
                <a:latin typeface="Calibri" pitchFamily="34" charset="0"/>
              </a:rPr>
              <a:t>, </a:t>
            </a:r>
            <a:r>
              <a:rPr lang="cs-CZ" sz="2800" b="1" dirty="0">
                <a:solidFill>
                  <a:srgbClr val="00B0F0"/>
                </a:solidFill>
                <a:latin typeface="Calibri" pitchFamily="34" charset="0"/>
              </a:rPr>
              <a:t>3</a:t>
            </a:r>
            <a:r>
              <a:rPr lang="cs-CZ" sz="2800" dirty="0">
                <a:latin typeface="Calibri" pitchFamily="34" charset="0"/>
              </a:rPr>
              <a:t> nebo </a:t>
            </a:r>
            <a:r>
              <a:rPr lang="cs-CZ" sz="2800" b="1" dirty="0">
                <a:solidFill>
                  <a:srgbClr val="7030A0"/>
                </a:solidFill>
                <a:latin typeface="Calibri" pitchFamily="34" charset="0"/>
              </a:rPr>
              <a:t>4</a:t>
            </a:r>
          </a:p>
        </p:txBody>
      </p:sp>
      <p:sp>
        <p:nvSpPr>
          <p:cNvPr id="45084" name="TextovéPole 6"/>
          <p:cNvSpPr txBox="1">
            <a:spLocks noChangeArrowheads="1"/>
          </p:cNvSpPr>
          <p:nvPr/>
        </p:nvSpPr>
        <p:spPr bwMode="auto">
          <a:xfrm>
            <a:off x="6000750" y="2428875"/>
            <a:ext cx="2928938" cy="310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dirty="0">
                <a:solidFill>
                  <a:srgbClr val="FF0000"/>
                </a:solidFill>
                <a:latin typeface="Calibri" pitchFamily="34" charset="0"/>
              </a:rPr>
              <a:t>6 = </a:t>
            </a:r>
            <a:r>
              <a:rPr lang="cs-CZ" sz="2800" dirty="0" err="1">
                <a:solidFill>
                  <a:srgbClr val="FF0000"/>
                </a:solidFill>
                <a:latin typeface="Calibri" pitchFamily="34" charset="0"/>
              </a:rPr>
              <a:t>6</a:t>
            </a:r>
            <a:endParaRPr lang="cs-CZ" sz="2800" dirty="0">
              <a:solidFill>
                <a:srgbClr val="FF0000"/>
              </a:solidFill>
              <a:latin typeface="Calibri" pitchFamily="34" charset="0"/>
            </a:endParaRPr>
          </a:p>
          <a:p>
            <a:r>
              <a:rPr lang="cs-CZ" sz="2800" dirty="0" smtClean="0">
                <a:latin typeface="Calibri" pitchFamily="34" charset="0"/>
              </a:rPr>
              <a:t>Obě </a:t>
            </a:r>
            <a:r>
              <a:rPr lang="cs-CZ" sz="2800" dirty="0" err="1" smtClean="0">
                <a:latin typeface="Calibri" pitchFamily="34" charset="0"/>
              </a:rPr>
              <a:t>skupny</a:t>
            </a:r>
            <a:r>
              <a:rPr lang="cs-CZ" sz="2800" dirty="0" smtClean="0">
                <a:latin typeface="Calibri" pitchFamily="34" charset="0"/>
              </a:rPr>
              <a:t> </a:t>
            </a:r>
            <a:r>
              <a:rPr lang="cs-CZ" sz="2800" dirty="0">
                <a:latin typeface="Calibri" pitchFamily="34" charset="0"/>
              </a:rPr>
              <a:t>mají </a:t>
            </a:r>
            <a:r>
              <a:rPr lang="cs-CZ" sz="2800" b="1" dirty="0">
                <a:latin typeface="Calibri" pitchFamily="34" charset="0"/>
              </a:rPr>
              <a:t>stejně velkou většinu</a:t>
            </a:r>
            <a:r>
              <a:rPr lang="cs-CZ" sz="2800" dirty="0">
                <a:latin typeface="Calibri" pitchFamily="34" charset="0"/>
              </a:rPr>
              <a:t>. Přistoupíme tedy ještě k dalšímu pravidlu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14313" y="1643063"/>
          <a:ext cx="8715436" cy="397528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43272"/>
                <a:gridCol w="1928826"/>
                <a:gridCol w="642942"/>
                <a:gridCol w="3000396"/>
              </a:tblGrid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b="0" dirty="0" smtClean="0">
                          <a:solidFill>
                            <a:srgbClr val="00B0F0"/>
                          </a:solidFill>
                        </a:rPr>
                        <a:t>Super </a:t>
                      </a:r>
                      <a:r>
                        <a:rPr lang="cs-CZ" sz="1600" b="0" dirty="0" err="1" smtClean="0">
                          <a:solidFill>
                            <a:srgbClr val="00B0F0"/>
                          </a:solidFill>
                        </a:rPr>
                        <a:t>Crew</a:t>
                      </a:r>
                      <a:endParaRPr lang="cs-CZ" sz="1600" b="0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3 5 1 2 1 3 5 4 5 3 4</a:t>
                      </a:r>
                      <a:endParaRPr lang="cs-CZ" sz="1800" b="0" i="0" u="none" strike="noStrike" dirty="0">
                        <a:solidFill>
                          <a:srgbClr val="00B0F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rgbClr val="00B0F0"/>
                          </a:solidFill>
                        </a:rPr>
                        <a:t>③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2400" b="1" i="0" u="none" strike="noStrike" dirty="0" smtClean="0">
                        <a:solidFill>
                          <a:srgbClr val="FF0000"/>
                        </a:solidFill>
                        <a:latin typeface="+mn-lt"/>
                      </a:endParaRPr>
                    </a:p>
                  </a:txBody>
                  <a:tcPr anchor="ctr"/>
                </a:tc>
              </a:tr>
              <a:tr h="626158">
                <a:tc>
                  <a:txBody>
                    <a:bodyPr/>
                    <a:lstStyle/>
                    <a:p>
                      <a:pPr algn="l"/>
                      <a:r>
                        <a:rPr lang="cs-CZ" sz="1600" b="0" dirty="0" err="1" smtClean="0">
                          <a:solidFill>
                            <a:srgbClr val="00B0F0"/>
                          </a:solidFill>
                        </a:rPr>
                        <a:t>Poreotix</a:t>
                      </a:r>
                      <a:endParaRPr lang="cs-CZ" sz="1600" b="0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6 3 2 5 6 2 3 5 3 4 3</a:t>
                      </a:r>
                      <a:endParaRPr lang="cs-CZ" sz="1800" b="0" i="0" u="none" strike="noStrike" dirty="0">
                        <a:solidFill>
                          <a:srgbClr val="00B0F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00B0F0"/>
                          </a:solidFill>
                        </a:rPr>
                        <a:t>④</a:t>
                      </a:r>
                      <a:endParaRPr lang="cs-CZ" sz="2000" b="1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rgbClr val="00B050"/>
                        </a:solidFill>
                      </a:endParaRPr>
                    </a:p>
                  </a:txBody>
                  <a:tcPr anchor="ctr"/>
                </a:tc>
              </a:tr>
              <a:tr h="660587">
                <a:tc>
                  <a:txBody>
                    <a:bodyPr/>
                    <a:lstStyle/>
                    <a:p>
                      <a:pPr algn="l"/>
                      <a:r>
                        <a:rPr lang="cs-CZ" sz="1600" b="0" dirty="0" err="1" smtClean="0">
                          <a:solidFill>
                            <a:srgbClr val="00B0F0"/>
                          </a:solidFill>
                        </a:rPr>
                        <a:t>JabbaWockeeZ</a:t>
                      </a:r>
                      <a:endParaRPr lang="cs-CZ" sz="1600" b="0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5 4 3 1 2 1 4 1 </a:t>
                      </a:r>
                      <a:r>
                        <a:rPr lang="cs-CZ" sz="1800" b="0" u="none" strike="noStrike" dirty="0" err="1" smtClean="0">
                          <a:solidFill>
                            <a:srgbClr val="00B0F0"/>
                          </a:solidFill>
                        </a:rPr>
                        <a:t>1</a:t>
                      </a:r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 5 </a:t>
                      </a:r>
                      <a:r>
                        <a:rPr lang="cs-CZ" sz="1800" b="0" u="none" strike="noStrike" dirty="0" err="1" smtClean="0">
                          <a:solidFill>
                            <a:srgbClr val="00B0F0"/>
                          </a:solidFill>
                        </a:rPr>
                        <a:t>5</a:t>
                      </a:r>
                      <a:endParaRPr lang="cs-CZ" sz="1800" b="0" i="0" u="none" strike="noStrike" dirty="0">
                        <a:solidFill>
                          <a:srgbClr val="00B0F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rgbClr val="00B0F0"/>
                          </a:solidFill>
                        </a:rPr>
                        <a:t>②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800" b="1" dirty="0">
                        <a:solidFill>
                          <a:srgbClr val="00B050"/>
                        </a:solidFill>
                      </a:endParaRPr>
                    </a:p>
                  </a:txBody>
                  <a:tcPr anchor="ctr"/>
                </a:tc>
              </a:tr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We</a:t>
                      </a:r>
                      <a:r>
                        <a:rPr lang="cs-CZ" sz="1600" dirty="0" smtClean="0"/>
                        <a:t> Are </a:t>
                      </a:r>
                      <a:r>
                        <a:rPr lang="cs-CZ" sz="1600" dirty="0" err="1" smtClean="0"/>
                        <a:t>Hereos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6 </a:t>
                      </a:r>
                      <a:r>
                        <a:rPr lang="cs-CZ" sz="1800" b="1" u="none" strike="noStrike" dirty="0" smtClean="0">
                          <a:solidFill>
                            <a:srgbClr val="7030A0"/>
                          </a:solidFill>
                        </a:rPr>
                        <a:t>4 </a:t>
                      </a:r>
                      <a:r>
                        <a:rPr lang="cs-CZ" sz="1800" b="1" u="none" strike="noStrike" dirty="0" err="1" smtClean="0">
                          <a:solidFill>
                            <a:srgbClr val="7030A0"/>
                          </a:solidFill>
                        </a:rPr>
                        <a:t>4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r>
                        <a:rPr lang="cs-CZ" sz="1800" u="none" strike="noStrike" dirty="0" smtClean="0"/>
                        <a:t> 6 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6 </a:t>
                      </a:r>
                      <a:r>
                        <a:rPr lang="cs-CZ" sz="1800" u="none" strike="noStrike" dirty="0" err="1" smtClean="0"/>
                        <a:t>6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endParaRPr lang="cs-CZ" sz="1800" b="1" i="0" u="none" strike="noStrike" dirty="0">
                        <a:solidFill>
                          <a:srgbClr val="00B05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dirty="0" smtClean="0"/>
                        <a:t>=&gt;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+</a:t>
                      </a:r>
                      <a:r>
                        <a:rPr lang="cs-CZ" sz="1800" b="1" u="none" strike="noStrike" dirty="0" smtClean="0">
                          <a:solidFill>
                            <a:srgbClr val="7030A0"/>
                          </a:solidFill>
                        </a:rPr>
                        <a:t>4</a:t>
                      </a:r>
                      <a:r>
                        <a:rPr lang="cs-CZ" sz="1800" u="none" strike="noStrike" dirty="0" smtClean="0"/>
                        <a:t>+</a:t>
                      </a:r>
                      <a:r>
                        <a:rPr lang="cs-CZ" sz="1800" b="1" u="none" strike="noStrike" dirty="0" smtClean="0">
                          <a:solidFill>
                            <a:srgbClr val="7030A0"/>
                          </a:solidFill>
                        </a:rPr>
                        <a:t>4</a:t>
                      </a:r>
                      <a:r>
                        <a:rPr lang="cs-CZ" sz="1800" u="none" strike="noStrike" dirty="0" smtClean="0"/>
                        <a:t>+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+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+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b="0" u="none" strike="noStrike" baseline="0" dirty="0" smtClean="0">
                          <a:solidFill>
                            <a:srgbClr val="00B050"/>
                          </a:solidFill>
                        </a:rPr>
                        <a:t> </a:t>
                      </a:r>
                      <a:r>
                        <a:rPr lang="cs-CZ" sz="1800" b="0" u="none" strike="noStrike" baseline="0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r>
                        <a:rPr lang="cs-CZ" sz="1800" b="0" u="none" strike="noStrike" baseline="0" dirty="0" smtClean="0">
                          <a:solidFill>
                            <a:srgbClr val="00B050"/>
                          </a:solidFill>
                        </a:rPr>
                        <a:t> </a:t>
                      </a:r>
                      <a:r>
                        <a:rPr lang="cs-CZ" sz="1800" b="1" u="none" strike="noStrike" baseline="0" dirty="0" smtClean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cs-CZ" sz="1800" b="1" i="0" u="none" strike="noStrike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endParaRPr lang="cs-CZ" sz="1800" b="1" dirty="0">
                        <a:solidFill>
                          <a:srgbClr val="00B050"/>
                        </a:solidFill>
                      </a:endParaRPr>
                    </a:p>
                  </a:txBody>
                  <a:tcPr anchor="ctr"/>
                </a:tc>
              </a:tr>
              <a:tr h="64982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>
                          <a:solidFill>
                            <a:srgbClr val="00B0F0"/>
                          </a:solidFill>
                        </a:rPr>
                        <a:t>HDC Praha</a:t>
                      </a:r>
                      <a:endParaRPr lang="cs-CZ" sz="1600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1</a:t>
                      </a:r>
                      <a:r>
                        <a:rPr lang="cs-CZ" sz="1800" u="none" strike="noStrike" dirty="0" smtClean="0">
                          <a:solidFill>
                            <a:srgbClr val="00B0F0"/>
                          </a:solidFill>
                        </a:rPr>
                        <a:t> 2 5 3 4 6 1 2 4 2 1</a:t>
                      </a:r>
                      <a:endParaRPr lang="cs-CZ" sz="1800" b="0" i="0" u="none" strike="noStrike" dirty="0">
                        <a:solidFill>
                          <a:srgbClr val="00B0F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00B0F0"/>
                          </a:solidFill>
                        </a:rPr>
                        <a:t>①</a:t>
                      </a:r>
                      <a:endParaRPr lang="cs-CZ" sz="2000" b="1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1800" dirty="0"/>
                    </a:p>
                  </a:txBody>
                  <a:tcPr anchor="ctr"/>
                </a:tc>
              </a:tr>
              <a:tr h="593882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Quest</a:t>
                      </a:r>
                      <a:r>
                        <a:rPr lang="cs-CZ" sz="1600" dirty="0" smtClean="0"/>
                        <a:t> </a:t>
                      </a:r>
                      <a:r>
                        <a:rPr lang="cs-CZ" sz="1600" dirty="0" err="1" smtClean="0"/>
                        <a:t>Crew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u="none" strike="noStrike" dirty="0" smtClean="0">
                          <a:solidFill>
                            <a:srgbClr val="7030A0"/>
                          </a:solidFill>
                        </a:rPr>
                        <a:t>4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 6 </a:t>
                      </a:r>
                      <a:r>
                        <a:rPr lang="cs-CZ" sz="1800" b="0" u="none" strike="noStrike" dirty="0" err="1" smtClean="0">
                          <a:solidFill>
                            <a:schemeClr val="tx1"/>
                          </a:solidFill>
                        </a:rPr>
                        <a:t>6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 5 </a:t>
                      </a:r>
                      <a:r>
                        <a:rPr lang="cs-CZ" sz="1800" b="1" u="none" strike="noStrike" dirty="0" smtClean="0">
                          <a:solidFill>
                            <a:srgbClr val="7030A0"/>
                          </a:solidFill>
                        </a:rPr>
                        <a:t>4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 6 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cs-CZ" sz="1800" u="none" strike="noStrike" dirty="0" smtClean="0"/>
                        <a:t>6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dirty="0" smtClean="0"/>
                        <a:t>=&gt;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u="none" strike="noStrike" dirty="0" smtClean="0">
                          <a:solidFill>
                            <a:srgbClr val="7030A0"/>
                          </a:solidFill>
                        </a:rPr>
                        <a:t>4</a:t>
                      </a:r>
                      <a:r>
                        <a:rPr lang="cs-CZ" sz="1800" u="none" strike="noStrike" dirty="0" smtClean="0"/>
                        <a:t>+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+</a:t>
                      </a:r>
                      <a:r>
                        <a:rPr lang="cs-CZ" sz="1800" b="1" u="none" strike="noStrike" dirty="0" smtClean="0">
                          <a:solidFill>
                            <a:srgbClr val="7030A0"/>
                          </a:solidFill>
                        </a:rPr>
                        <a:t>4</a:t>
                      </a:r>
                      <a:r>
                        <a:rPr lang="cs-CZ" sz="1800" u="none" strike="noStrike" dirty="0" smtClean="0"/>
                        <a:t>+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+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+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 = </a:t>
                      </a:r>
                      <a:r>
                        <a:rPr lang="cs-CZ" sz="1800" b="1" u="none" strike="noStrike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cs-CZ" sz="180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ctr"/>
                      <a:endParaRPr lang="cs-CZ" sz="1800" b="1" dirty="0">
                        <a:solidFill>
                          <a:srgbClr val="00B050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46107" name="TextovéPole 4"/>
          <p:cNvSpPr txBox="1">
            <a:spLocks noChangeArrowheads="1"/>
          </p:cNvSpPr>
          <p:nvPr/>
        </p:nvSpPr>
        <p:spPr bwMode="auto">
          <a:xfrm>
            <a:off x="285750" y="285750"/>
            <a:ext cx="842962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dirty="0">
                <a:latin typeface="Calibri" pitchFamily="34" charset="0"/>
              </a:rPr>
              <a:t>Hledání </a:t>
            </a:r>
            <a:r>
              <a:rPr lang="cs-CZ" sz="2800" b="1" dirty="0">
                <a:latin typeface="Calibri" pitchFamily="34" charset="0"/>
              </a:rPr>
              <a:t>5. místa</a:t>
            </a:r>
          </a:p>
          <a:p>
            <a:r>
              <a:rPr lang="cs-CZ" sz="2800" dirty="0">
                <a:latin typeface="Calibri" pitchFamily="34" charset="0"/>
              </a:rPr>
              <a:t>Když má více </a:t>
            </a:r>
            <a:r>
              <a:rPr lang="cs-CZ" sz="2800" dirty="0" smtClean="0">
                <a:latin typeface="Calibri" pitchFamily="34" charset="0"/>
              </a:rPr>
              <a:t>skupin </a:t>
            </a:r>
            <a:r>
              <a:rPr lang="cs-CZ" sz="2800" dirty="0">
                <a:latin typeface="Calibri" pitchFamily="34" charset="0"/>
              </a:rPr>
              <a:t>stejnou většinu, rozhoduje </a:t>
            </a:r>
            <a:r>
              <a:rPr lang="cs-CZ" sz="2800" b="1" dirty="0">
                <a:solidFill>
                  <a:srgbClr val="FF0000"/>
                </a:solidFill>
                <a:latin typeface="Calibri" pitchFamily="34" charset="0"/>
              </a:rPr>
              <a:t>součet známek tvořící většinu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14313" y="1643063"/>
          <a:ext cx="8715436" cy="406672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43272"/>
                <a:gridCol w="1928826"/>
                <a:gridCol w="642942"/>
                <a:gridCol w="3000396"/>
              </a:tblGrid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b="0" dirty="0" smtClean="0">
                          <a:solidFill>
                            <a:srgbClr val="00B0F0"/>
                          </a:solidFill>
                        </a:rPr>
                        <a:t>Super </a:t>
                      </a:r>
                      <a:r>
                        <a:rPr lang="cs-CZ" sz="1600" b="0" dirty="0" err="1" smtClean="0">
                          <a:solidFill>
                            <a:srgbClr val="00B0F0"/>
                          </a:solidFill>
                        </a:rPr>
                        <a:t>Crew</a:t>
                      </a:r>
                      <a:endParaRPr lang="cs-CZ" sz="1600" b="0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3 5 1 2 1 3 5 4 5 3 4</a:t>
                      </a:r>
                      <a:endParaRPr lang="cs-CZ" sz="1800" b="0" i="0" u="none" strike="noStrike" dirty="0">
                        <a:solidFill>
                          <a:srgbClr val="00B0F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rgbClr val="00B0F0"/>
                          </a:solidFill>
                        </a:rPr>
                        <a:t>③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2400" b="1" i="0" u="none" strike="noStrike" dirty="0" smtClean="0">
                        <a:solidFill>
                          <a:srgbClr val="FF0000"/>
                        </a:solidFill>
                        <a:latin typeface="+mn-lt"/>
                      </a:endParaRPr>
                    </a:p>
                  </a:txBody>
                  <a:tcPr anchor="ctr"/>
                </a:tc>
              </a:tr>
              <a:tr h="626158">
                <a:tc>
                  <a:txBody>
                    <a:bodyPr/>
                    <a:lstStyle/>
                    <a:p>
                      <a:pPr algn="l"/>
                      <a:r>
                        <a:rPr lang="cs-CZ" sz="1600" b="0" dirty="0" err="1" smtClean="0">
                          <a:solidFill>
                            <a:srgbClr val="00B0F0"/>
                          </a:solidFill>
                        </a:rPr>
                        <a:t>Poreotix</a:t>
                      </a:r>
                      <a:endParaRPr lang="cs-CZ" sz="1600" b="0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6 3 2 5 6 2 3 5 3 4 3</a:t>
                      </a:r>
                      <a:endParaRPr lang="cs-CZ" sz="1800" b="0" i="0" u="none" strike="noStrike" dirty="0">
                        <a:solidFill>
                          <a:srgbClr val="00B0F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00B0F0"/>
                          </a:solidFill>
                        </a:rPr>
                        <a:t>④</a:t>
                      </a:r>
                      <a:endParaRPr lang="cs-CZ" sz="2000" b="1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rgbClr val="00B050"/>
                        </a:solidFill>
                      </a:endParaRPr>
                    </a:p>
                  </a:txBody>
                  <a:tcPr anchor="ctr"/>
                </a:tc>
              </a:tr>
              <a:tr h="660587">
                <a:tc>
                  <a:txBody>
                    <a:bodyPr/>
                    <a:lstStyle/>
                    <a:p>
                      <a:pPr algn="l"/>
                      <a:r>
                        <a:rPr lang="cs-CZ" sz="1600" b="0" dirty="0" err="1" smtClean="0">
                          <a:solidFill>
                            <a:srgbClr val="00B0F0"/>
                          </a:solidFill>
                        </a:rPr>
                        <a:t>JabbaWockeeZ</a:t>
                      </a:r>
                      <a:endParaRPr lang="cs-CZ" sz="1600" b="0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5 4 3 1 2 1 4 1 </a:t>
                      </a:r>
                      <a:r>
                        <a:rPr lang="cs-CZ" sz="1800" b="0" u="none" strike="noStrike" dirty="0" err="1" smtClean="0">
                          <a:solidFill>
                            <a:srgbClr val="00B0F0"/>
                          </a:solidFill>
                        </a:rPr>
                        <a:t>1</a:t>
                      </a:r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 5 </a:t>
                      </a:r>
                      <a:r>
                        <a:rPr lang="cs-CZ" sz="1800" b="0" u="none" strike="noStrike" dirty="0" err="1" smtClean="0">
                          <a:solidFill>
                            <a:srgbClr val="00B0F0"/>
                          </a:solidFill>
                        </a:rPr>
                        <a:t>5</a:t>
                      </a:r>
                      <a:endParaRPr lang="cs-CZ" sz="1800" b="0" i="0" u="none" strike="noStrike" dirty="0">
                        <a:solidFill>
                          <a:srgbClr val="00B0F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rgbClr val="00B0F0"/>
                          </a:solidFill>
                        </a:rPr>
                        <a:t>②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800" b="1" dirty="0">
                        <a:solidFill>
                          <a:srgbClr val="00B050"/>
                        </a:solidFill>
                      </a:endParaRPr>
                    </a:p>
                  </a:txBody>
                  <a:tcPr anchor="ctr"/>
                </a:tc>
              </a:tr>
              <a:tr h="699317">
                <a:tc>
                  <a:txBody>
                    <a:bodyPr/>
                    <a:lstStyle/>
                    <a:p>
                      <a:pPr algn="l"/>
                      <a:r>
                        <a:rPr lang="cs-CZ" sz="1600" dirty="0" err="1" smtClean="0"/>
                        <a:t>We</a:t>
                      </a:r>
                      <a:r>
                        <a:rPr lang="cs-CZ" sz="1600" dirty="0" smtClean="0"/>
                        <a:t> Are </a:t>
                      </a:r>
                      <a:r>
                        <a:rPr lang="cs-CZ" sz="1600" dirty="0" err="1" smtClean="0"/>
                        <a:t>Hereos</a:t>
                      </a:r>
                      <a:endParaRPr lang="cs-CZ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 6 </a:t>
                      </a:r>
                      <a:r>
                        <a:rPr lang="cs-CZ" sz="1800" b="1" u="none" strike="noStrike" dirty="0" smtClean="0">
                          <a:solidFill>
                            <a:srgbClr val="7030A0"/>
                          </a:solidFill>
                        </a:rPr>
                        <a:t>4 </a:t>
                      </a:r>
                      <a:r>
                        <a:rPr lang="cs-CZ" sz="1800" b="1" u="none" strike="noStrike" dirty="0" err="1" smtClean="0">
                          <a:solidFill>
                            <a:srgbClr val="7030A0"/>
                          </a:solidFill>
                        </a:rPr>
                        <a:t>4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r>
                        <a:rPr lang="cs-CZ" sz="1800" u="none" strike="noStrike" dirty="0" smtClean="0"/>
                        <a:t> 6 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 6 </a:t>
                      </a:r>
                      <a:r>
                        <a:rPr lang="cs-CZ" sz="1800" u="none" strike="noStrike" dirty="0" err="1" smtClean="0"/>
                        <a:t>6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endParaRPr lang="cs-CZ" sz="1800" b="1" i="0" u="none" strike="noStrike" dirty="0">
                        <a:solidFill>
                          <a:srgbClr val="00B05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dirty="0" smtClean="0"/>
                        <a:t>=&gt;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+</a:t>
                      </a:r>
                      <a:r>
                        <a:rPr lang="cs-CZ" sz="1800" b="1" u="none" strike="noStrike" dirty="0" smtClean="0">
                          <a:solidFill>
                            <a:srgbClr val="7030A0"/>
                          </a:solidFill>
                        </a:rPr>
                        <a:t>4</a:t>
                      </a:r>
                      <a:r>
                        <a:rPr lang="cs-CZ" sz="1800" u="none" strike="noStrike" dirty="0" smtClean="0"/>
                        <a:t>+</a:t>
                      </a:r>
                      <a:r>
                        <a:rPr lang="cs-CZ" sz="1800" b="1" u="none" strike="noStrike" dirty="0" smtClean="0">
                          <a:solidFill>
                            <a:srgbClr val="7030A0"/>
                          </a:solidFill>
                        </a:rPr>
                        <a:t>4</a:t>
                      </a:r>
                      <a:r>
                        <a:rPr lang="cs-CZ" sz="1800" u="none" strike="noStrike" dirty="0" smtClean="0"/>
                        <a:t>+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+</a:t>
                      </a:r>
                      <a:r>
                        <a:rPr lang="cs-CZ" sz="1800" b="1" u="none" strike="noStrike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  <a:r>
                        <a:rPr lang="cs-CZ" sz="1800" u="none" strike="noStrike" dirty="0" smtClean="0"/>
                        <a:t>+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b="0" u="none" strike="noStrike" baseline="0" dirty="0" smtClean="0">
                          <a:solidFill>
                            <a:srgbClr val="00B050"/>
                          </a:solidFill>
                        </a:rPr>
                        <a:t> </a:t>
                      </a:r>
                      <a:r>
                        <a:rPr lang="cs-CZ" sz="1800" b="0" u="none" strike="noStrike" baseline="0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r>
                        <a:rPr lang="cs-CZ" sz="1800" b="0" u="none" strike="noStrike" baseline="0" dirty="0" smtClean="0">
                          <a:solidFill>
                            <a:srgbClr val="00B050"/>
                          </a:solidFill>
                        </a:rPr>
                        <a:t> </a:t>
                      </a:r>
                      <a:r>
                        <a:rPr lang="cs-CZ" sz="1800" b="1" u="none" strike="noStrike" baseline="0" dirty="0" smtClean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cs-CZ" sz="1800" b="1" i="0" u="none" strike="noStrike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endParaRPr lang="cs-CZ" sz="1800" b="1" dirty="0">
                        <a:solidFill>
                          <a:srgbClr val="00B050"/>
                        </a:solidFill>
                      </a:endParaRPr>
                    </a:p>
                  </a:txBody>
                  <a:tcPr anchor="ctr"/>
                </a:tc>
              </a:tr>
              <a:tr h="649828"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>
                          <a:solidFill>
                            <a:srgbClr val="00B0F0"/>
                          </a:solidFill>
                        </a:rPr>
                        <a:t>HDC Praha</a:t>
                      </a:r>
                      <a:endParaRPr lang="cs-CZ" sz="1600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1</a:t>
                      </a:r>
                      <a:r>
                        <a:rPr lang="cs-CZ" sz="1800" u="none" strike="noStrike" dirty="0" smtClean="0">
                          <a:solidFill>
                            <a:srgbClr val="00B0F0"/>
                          </a:solidFill>
                        </a:rPr>
                        <a:t> 2 5 3 4 6 1 2 4 2 1</a:t>
                      </a:r>
                      <a:endParaRPr lang="cs-CZ" sz="1800" b="0" i="0" u="none" strike="noStrike" dirty="0">
                        <a:solidFill>
                          <a:srgbClr val="00B0F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00B0F0"/>
                          </a:solidFill>
                        </a:rPr>
                        <a:t>①</a:t>
                      </a:r>
                      <a:endParaRPr lang="cs-CZ" sz="2000" b="1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1800" dirty="0"/>
                    </a:p>
                  </a:txBody>
                  <a:tcPr anchor="ctr"/>
                </a:tc>
              </a:tr>
              <a:tr h="593882">
                <a:tc>
                  <a:txBody>
                    <a:bodyPr/>
                    <a:lstStyle/>
                    <a:p>
                      <a:pPr algn="l"/>
                      <a:r>
                        <a:rPr lang="cs-CZ" sz="1600" b="1" dirty="0" err="1" smtClean="0">
                          <a:solidFill>
                            <a:srgbClr val="FF0000"/>
                          </a:solidFill>
                        </a:rPr>
                        <a:t>Quest</a:t>
                      </a:r>
                      <a:r>
                        <a:rPr lang="cs-CZ" sz="1600" b="1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cs-CZ" sz="1600" b="1" dirty="0" err="1" smtClean="0">
                          <a:solidFill>
                            <a:srgbClr val="FF0000"/>
                          </a:solidFill>
                        </a:rPr>
                        <a:t>Crew</a:t>
                      </a:r>
                      <a:endParaRPr lang="cs-CZ" sz="16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u="none" strike="noStrike" dirty="0" smtClean="0">
                          <a:solidFill>
                            <a:srgbClr val="7030A0"/>
                          </a:solidFill>
                        </a:rPr>
                        <a:t>4</a:t>
                      </a:r>
                      <a:r>
                        <a:rPr lang="cs-CZ" sz="1800" u="none" strike="noStrike" dirty="0" smtClean="0"/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 6 </a:t>
                      </a:r>
                      <a:r>
                        <a:rPr lang="cs-CZ" sz="1800" b="0" u="none" strike="noStrike" dirty="0" err="1" smtClean="0">
                          <a:solidFill>
                            <a:schemeClr val="tx1"/>
                          </a:solidFill>
                        </a:rPr>
                        <a:t>6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 5 </a:t>
                      </a:r>
                      <a:r>
                        <a:rPr lang="cs-CZ" sz="1800" b="1" u="none" strike="noStrike" dirty="0" smtClean="0">
                          <a:solidFill>
                            <a:srgbClr val="7030A0"/>
                          </a:solidFill>
                        </a:rPr>
                        <a:t>4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 6 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cs-CZ" sz="1800" u="none" strike="noStrike" dirty="0" smtClean="0"/>
                        <a:t>6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⑤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u="none" strike="noStrike" dirty="0" smtClean="0">
                          <a:solidFill>
                            <a:srgbClr val="7030A0"/>
                          </a:solidFill>
                        </a:rPr>
                        <a:t>4</a:t>
                      </a:r>
                      <a:r>
                        <a:rPr lang="cs-CZ" sz="1800" u="none" strike="noStrike" dirty="0" smtClean="0"/>
                        <a:t>+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u="none" strike="noStrike" dirty="0" smtClean="0"/>
                        <a:t>+</a:t>
                      </a:r>
                      <a:r>
                        <a:rPr lang="cs-CZ" sz="1800" b="1" u="none" strike="noStrike" dirty="0" smtClean="0">
                          <a:solidFill>
                            <a:srgbClr val="7030A0"/>
                          </a:solidFill>
                        </a:rPr>
                        <a:t>4</a:t>
                      </a:r>
                      <a:r>
                        <a:rPr lang="cs-CZ" sz="1800" u="none" strike="noStrike" dirty="0" smtClean="0"/>
                        <a:t>+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+</a:t>
                      </a:r>
                      <a:r>
                        <a:rPr lang="cs-CZ" sz="1800" b="1" u="none" strike="noStrike" dirty="0" smtClean="0">
                          <a:solidFill>
                            <a:srgbClr val="00B050"/>
                          </a:solidFill>
                        </a:rPr>
                        <a:t>2</a:t>
                      </a:r>
                      <a:r>
                        <a:rPr lang="cs-CZ" sz="1800" u="none" strike="noStrike" dirty="0" smtClean="0"/>
                        <a:t>+</a:t>
                      </a:r>
                      <a:r>
                        <a:rPr lang="cs-CZ" sz="1800" b="1" u="none" strike="noStrike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cs-CZ" sz="1800" b="0" u="none" strike="noStrike" dirty="0" smtClean="0">
                          <a:solidFill>
                            <a:schemeClr val="tx1"/>
                          </a:solidFill>
                        </a:rPr>
                        <a:t> = </a:t>
                      </a:r>
                      <a:r>
                        <a:rPr lang="cs-CZ" sz="2400" b="1" u="none" strike="noStrike" dirty="0" smtClean="0">
                          <a:solidFill>
                            <a:srgbClr val="FF0000"/>
                          </a:solidFill>
                        </a:rPr>
                        <a:t>14</a:t>
                      </a:r>
                      <a:endParaRPr lang="cs-CZ" sz="2400" b="0" i="0" u="none" strike="noStrike" dirty="0" smtClean="0">
                        <a:solidFill>
                          <a:srgbClr val="FF0000"/>
                        </a:solidFill>
                        <a:latin typeface="+mn-lt"/>
                      </a:endParaRPr>
                    </a:p>
                    <a:p>
                      <a:pPr algn="ctr"/>
                      <a:endParaRPr lang="cs-CZ" sz="1800" b="1" dirty="0">
                        <a:solidFill>
                          <a:srgbClr val="00B050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47131" name="TextovéPole 4"/>
          <p:cNvSpPr txBox="1">
            <a:spLocks noChangeArrowheads="1"/>
          </p:cNvSpPr>
          <p:nvPr/>
        </p:nvSpPr>
        <p:spPr bwMode="auto">
          <a:xfrm>
            <a:off x="285750" y="285750"/>
            <a:ext cx="842962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dirty="0">
                <a:latin typeface="Calibri" pitchFamily="34" charset="0"/>
              </a:rPr>
              <a:t>Určili jsme </a:t>
            </a:r>
            <a:r>
              <a:rPr lang="cs-CZ" sz="2800" b="1" dirty="0">
                <a:latin typeface="Calibri" pitchFamily="34" charset="0"/>
              </a:rPr>
              <a:t>5. místo</a:t>
            </a:r>
          </a:p>
          <a:p>
            <a:r>
              <a:rPr lang="cs-CZ" sz="2800" dirty="0">
                <a:latin typeface="Calibri" pitchFamily="34" charset="0"/>
              </a:rPr>
              <a:t>Na pátém místě se </a:t>
            </a:r>
            <a:r>
              <a:rPr lang="cs-CZ" sz="2800" dirty="0" smtClean="0">
                <a:latin typeface="Calibri" pitchFamily="34" charset="0"/>
              </a:rPr>
              <a:t>umístila skupina s </a:t>
            </a:r>
            <a:r>
              <a:rPr lang="cs-CZ" sz="2800" b="1" dirty="0">
                <a:latin typeface="Calibri" pitchFamily="34" charset="0"/>
              </a:rPr>
              <a:t>nejnižším součtem známek</a:t>
            </a:r>
            <a:r>
              <a:rPr lang="cs-CZ" sz="2800" dirty="0">
                <a:latin typeface="Calibri" pitchFamily="34" charset="0"/>
              </a:rPr>
              <a:t> tvořících většinu.</a:t>
            </a:r>
            <a:endParaRPr lang="cs-CZ" sz="2800" b="1" dirty="0">
              <a:solidFill>
                <a:srgbClr val="0070C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785813" y="1285875"/>
          <a:ext cx="7715304" cy="38576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243417"/>
                <a:gridCol w="2603915"/>
                <a:gridCol w="867972"/>
              </a:tblGrid>
              <a:tr h="686602">
                <a:tc>
                  <a:txBody>
                    <a:bodyPr/>
                    <a:lstStyle/>
                    <a:p>
                      <a:pPr algn="l"/>
                      <a:r>
                        <a:rPr lang="cs-CZ" sz="1600" b="0" dirty="0" smtClean="0">
                          <a:solidFill>
                            <a:srgbClr val="00B0F0"/>
                          </a:solidFill>
                        </a:rPr>
                        <a:t>HDC Praha</a:t>
                      </a:r>
                      <a:endParaRPr lang="cs-CZ" sz="1600" b="0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1 2 5 3 4 6 1 2 4 2 1</a:t>
                      </a:r>
                      <a:endParaRPr lang="cs-CZ" sz="1800" b="0" i="0" u="none" strike="noStrike" dirty="0">
                        <a:solidFill>
                          <a:srgbClr val="00B0F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00B0F0"/>
                          </a:solidFill>
                        </a:rPr>
                        <a:t>①</a:t>
                      </a:r>
                      <a:endParaRPr lang="cs-CZ" sz="2000" b="1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</a:tr>
              <a:tr h="614773">
                <a:tc>
                  <a:txBody>
                    <a:bodyPr/>
                    <a:lstStyle/>
                    <a:p>
                      <a:pPr algn="l"/>
                      <a:r>
                        <a:rPr lang="cs-CZ" sz="1600" b="0" dirty="0" err="1" smtClean="0">
                          <a:solidFill>
                            <a:srgbClr val="00B0F0"/>
                          </a:solidFill>
                        </a:rPr>
                        <a:t>JabbaWockeeZ</a:t>
                      </a:r>
                      <a:endParaRPr lang="cs-CZ" sz="1600" b="0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5 4 3 1 2 1 4 1 </a:t>
                      </a:r>
                      <a:r>
                        <a:rPr lang="cs-CZ" sz="1800" b="0" u="none" strike="noStrike" dirty="0" err="1" smtClean="0">
                          <a:solidFill>
                            <a:srgbClr val="00B0F0"/>
                          </a:solidFill>
                        </a:rPr>
                        <a:t>1</a:t>
                      </a:r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 5 </a:t>
                      </a:r>
                      <a:r>
                        <a:rPr lang="cs-CZ" sz="1800" b="0" u="none" strike="noStrike" dirty="0" err="1" smtClean="0">
                          <a:solidFill>
                            <a:srgbClr val="00B0F0"/>
                          </a:solidFill>
                        </a:rPr>
                        <a:t>5</a:t>
                      </a:r>
                      <a:endParaRPr lang="cs-CZ" sz="1800" b="0" i="0" u="none" strike="noStrike" dirty="0">
                        <a:solidFill>
                          <a:srgbClr val="00B0F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rgbClr val="00B0F0"/>
                          </a:solidFill>
                        </a:rPr>
                        <a:t>②</a:t>
                      </a:r>
                    </a:p>
                  </a:txBody>
                  <a:tcPr anchor="ctr"/>
                </a:tc>
              </a:tr>
              <a:tr h="648576">
                <a:tc>
                  <a:txBody>
                    <a:bodyPr/>
                    <a:lstStyle/>
                    <a:p>
                      <a:pPr algn="l"/>
                      <a:r>
                        <a:rPr lang="cs-CZ" sz="1600" b="0" dirty="0" smtClean="0">
                          <a:solidFill>
                            <a:srgbClr val="00B0F0"/>
                          </a:solidFill>
                        </a:rPr>
                        <a:t>Super </a:t>
                      </a:r>
                      <a:r>
                        <a:rPr lang="cs-CZ" sz="1600" b="0" dirty="0" err="1" smtClean="0">
                          <a:solidFill>
                            <a:srgbClr val="00B0F0"/>
                          </a:solidFill>
                        </a:rPr>
                        <a:t>Crew</a:t>
                      </a:r>
                      <a:endParaRPr lang="cs-CZ" sz="1600" b="0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3 5 1 2 1 3 5 4 5 3 4</a:t>
                      </a:r>
                      <a:endParaRPr lang="cs-CZ" sz="1800" b="0" i="0" u="none" strike="noStrike" dirty="0">
                        <a:solidFill>
                          <a:srgbClr val="00B0F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00B0F0"/>
                          </a:solidFill>
                        </a:rPr>
                        <a:t>③</a:t>
                      </a:r>
                    </a:p>
                  </a:txBody>
                  <a:tcPr marL="9525" marR="9525" marT="9525" marB="0" anchor="ctr"/>
                </a:tc>
              </a:tr>
              <a:tr h="686602">
                <a:tc>
                  <a:txBody>
                    <a:bodyPr/>
                    <a:lstStyle/>
                    <a:p>
                      <a:pPr algn="l"/>
                      <a:r>
                        <a:rPr lang="cs-CZ" sz="1600" b="0" dirty="0" err="1" smtClean="0">
                          <a:solidFill>
                            <a:srgbClr val="00B0F0"/>
                          </a:solidFill>
                        </a:rPr>
                        <a:t>Poreotix</a:t>
                      </a:r>
                      <a:endParaRPr lang="cs-CZ" sz="1600" b="0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6 3 2 5 6 2 3 5 3 4 3</a:t>
                      </a:r>
                      <a:endParaRPr lang="cs-CZ" sz="1800" b="0" i="0" u="none" strike="noStrike" dirty="0">
                        <a:solidFill>
                          <a:srgbClr val="00B0F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00B0F0"/>
                          </a:solidFill>
                        </a:rPr>
                        <a:t>④</a:t>
                      </a:r>
                      <a:endParaRPr lang="cs-CZ" sz="2000" b="1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</a:tr>
              <a:tr h="638013">
                <a:tc>
                  <a:txBody>
                    <a:bodyPr/>
                    <a:lstStyle/>
                    <a:p>
                      <a:pPr algn="l"/>
                      <a:r>
                        <a:rPr lang="cs-CZ" sz="1600" b="0" dirty="0" err="1" smtClean="0">
                          <a:solidFill>
                            <a:srgbClr val="00B0F0"/>
                          </a:solidFill>
                        </a:rPr>
                        <a:t>Quest</a:t>
                      </a:r>
                      <a:r>
                        <a:rPr lang="cs-CZ" sz="1600" b="0" dirty="0" smtClean="0">
                          <a:solidFill>
                            <a:srgbClr val="00B0F0"/>
                          </a:solidFill>
                        </a:rPr>
                        <a:t> </a:t>
                      </a:r>
                      <a:r>
                        <a:rPr lang="cs-CZ" sz="1600" b="0" dirty="0" err="1" smtClean="0">
                          <a:solidFill>
                            <a:srgbClr val="00B0F0"/>
                          </a:solidFill>
                        </a:rPr>
                        <a:t>Crew</a:t>
                      </a:r>
                      <a:endParaRPr lang="cs-CZ" sz="1600" b="0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4 1 6 </a:t>
                      </a:r>
                      <a:r>
                        <a:rPr lang="cs-CZ" sz="1800" b="0" u="none" strike="noStrike" dirty="0" err="1" smtClean="0">
                          <a:solidFill>
                            <a:srgbClr val="00B0F0"/>
                          </a:solidFill>
                        </a:rPr>
                        <a:t>6</a:t>
                      </a:r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 5 4 2 6 2 1 6</a:t>
                      </a:r>
                      <a:endParaRPr lang="cs-CZ" sz="1800" b="0" i="0" u="none" strike="noStrike" dirty="0">
                        <a:solidFill>
                          <a:srgbClr val="00B0F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rgbClr val="00B0F0"/>
                          </a:solidFill>
                        </a:rPr>
                        <a:t>⑤</a:t>
                      </a:r>
                    </a:p>
                  </a:txBody>
                  <a:tcPr anchor="ctr"/>
                </a:tc>
              </a:tr>
              <a:tr h="583084">
                <a:tc>
                  <a:txBody>
                    <a:bodyPr/>
                    <a:lstStyle/>
                    <a:p>
                      <a:pPr algn="l"/>
                      <a:r>
                        <a:rPr lang="cs-CZ" sz="1600" b="0" dirty="0" err="1" smtClean="0">
                          <a:solidFill>
                            <a:srgbClr val="00B0F0"/>
                          </a:solidFill>
                        </a:rPr>
                        <a:t>We</a:t>
                      </a:r>
                      <a:r>
                        <a:rPr lang="cs-CZ" sz="1600" b="0" dirty="0" smtClean="0">
                          <a:solidFill>
                            <a:srgbClr val="00B0F0"/>
                          </a:solidFill>
                        </a:rPr>
                        <a:t> Are </a:t>
                      </a:r>
                      <a:r>
                        <a:rPr lang="cs-CZ" sz="1600" b="0" dirty="0" err="1" smtClean="0">
                          <a:solidFill>
                            <a:srgbClr val="00B0F0"/>
                          </a:solidFill>
                        </a:rPr>
                        <a:t>Hereos</a:t>
                      </a:r>
                      <a:endParaRPr lang="cs-CZ" sz="1600" b="0" dirty="0">
                        <a:solidFill>
                          <a:srgbClr val="00B0F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2 6 4 </a:t>
                      </a:r>
                      <a:r>
                        <a:rPr lang="cs-CZ" sz="1800" b="0" u="none" strike="noStrike" dirty="0" err="1" smtClean="0">
                          <a:solidFill>
                            <a:srgbClr val="00B0F0"/>
                          </a:solidFill>
                        </a:rPr>
                        <a:t>4</a:t>
                      </a:r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 3 5 6 3 6 </a:t>
                      </a:r>
                      <a:r>
                        <a:rPr lang="cs-CZ" sz="1800" b="0" u="none" strike="noStrike" dirty="0" err="1" smtClean="0">
                          <a:solidFill>
                            <a:srgbClr val="00B0F0"/>
                          </a:solidFill>
                        </a:rPr>
                        <a:t>6</a:t>
                      </a:r>
                      <a:r>
                        <a:rPr lang="cs-CZ" sz="1800" b="0" u="none" strike="noStrike" dirty="0" smtClean="0">
                          <a:solidFill>
                            <a:srgbClr val="00B0F0"/>
                          </a:solidFill>
                        </a:rPr>
                        <a:t> 2</a:t>
                      </a:r>
                      <a:endParaRPr lang="cs-CZ" sz="1800" b="0" i="0" u="none" strike="noStrike" dirty="0">
                        <a:solidFill>
                          <a:srgbClr val="00B0F0"/>
                        </a:solidFill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rgbClr val="00B0F0"/>
                          </a:solidFill>
                        </a:rPr>
                        <a:t>⑥</a:t>
                      </a: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48149" name="TextovéPole 4"/>
          <p:cNvSpPr txBox="1">
            <a:spLocks noChangeArrowheads="1"/>
          </p:cNvSpPr>
          <p:nvPr/>
        </p:nvSpPr>
        <p:spPr bwMode="auto">
          <a:xfrm>
            <a:off x="285750" y="285750"/>
            <a:ext cx="84296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800" dirty="0">
                <a:latin typeface="Calibri" pitchFamily="34" charset="0"/>
              </a:rPr>
              <a:t>Konečné </a:t>
            </a:r>
            <a:r>
              <a:rPr lang="cs-CZ" sz="2800" dirty="0" smtClean="0">
                <a:latin typeface="Calibri" pitchFamily="34" charset="0"/>
              </a:rPr>
              <a:t>pořadí</a:t>
            </a:r>
            <a:endParaRPr lang="cs-CZ" sz="2800" b="1" dirty="0">
              <a:solidFill>
                <a:srgbClr val="0070C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555</TotalTime>
  <Words>4952</Words>
  <Application>Microsoft Office PowerPoint</Application>
  <PresentationFormat>Předvádění na obrazovce (4:3)</PresentationFormat>
  <Paragraphs>790</Paragraphs>
  <Slides>46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46</vt:i4>
      </vt:variant>
    </vt:vector>
  </HeadingPairs>
  <TitlesOfParts>
    <vt:vector size="47" baseType="lpstr">
      <vt:lpstr>Motiv sady Office</vt:lpstr>
      <vt:lpstr>SKATING SYSTÉM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Snímek 24</vt:lpstr>
      <vt:lpstr>Snímek 25</vt:lpstr>
      <vt:lpstr>Snímek 26</vt:lpstr>
      <vt:lpstr>Snímek 27</vt:lpstr>
      <vt:lpstr>Snímek 28</vt:lpstr>
      <vt:lpstr>Snímek 29</vt:lpstr>
      <vt:lpstr>Snímek 30</vt:lpstr>
      <vt:lpstr>Snímek 31</vt:lpstr>
      <vt:lpstr>Snímek 32</vt:lpstr>
      <vt:lpstr>Snímek 33</vt:lpstr>
      <vt:lpstr>Snímek 34</vt:lpstr>
      <vt:lpstr>Snímek 35</vt:lpstr>
      <vt:lpstr>Snímek 36</vt:lpstr>
      <vt:lpstr>Snímek 37</vt:lpstr>
      <vt:lpstr>Snímek 38</vt:lpstr>
      <vt:lpstr>Snímek 39</vt:lpstr>
      <vt:lpstr>Snímek 40</vt:lpstr>
      <vt:lpstr>Snímek 41</vt:lpstr>
      <vt:lpstr>Snímek 42</vt:lpstr>
      <vt:lpstr>Snímek 43</vt:lpstr>
      <vt:lpstr>Snímek 44</vt:lpstr>
      <vt:lpstr>Snímek 45</vt:lpstr>
      <vt:lpstr>Snímek 46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MČR LAT 2011</dc:title>
  <dc:creator>Pracovni</dc:creator>
  <cp:lastModifiedBy>TOUCH</cp:lastModifiedBy>
  <cp:revision>65</cp:revision>
  <dcterms:created xsi:type="dcterms:W3CDTF">2011-02-20T09:30:27Z</dcterms:created>
  <dcterms:modified xsi:type="dcterms:W3CDTF">2011-03-20T17:47:25Z</dcterms:modified>
</cp:coreProperties>
</file>